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aleway"/>
      <p:regular r:id="rId56"/>
      <p:bold r:id="rId57"/>
      <p:italic r:id="rId58"/>
      <p:boldItalic r:id="rId59"/>
    </p:embeddedFont>
    <p:embeddedFont>
      <p:font typeface="Roboto"/>
      <p:regular r:id="rId60"/>
      <p:bold r:id="rId61"/>
      <p:italic r:id="rId62"/>
      <p:boldItalic r:id="rId63"/>
    </p:embeddedFont>
    <p:embeddedFont>
      <p:font typeface="Lato"/>
      <p:regular r:id="rId64"/>
      <p:bold r:id="rId65"/>
      <p:italic r:id="rId66"/>
      <p:boldItalic r:id="rId67"/>
    </p:embeddedFont>
    <p:embeddedFont>
      <p:font typeface="Helvetica Neue Ligh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2" roundtripDataSignature="AMtx7mgMoyS3zHop+T94TSY/pgexF59j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E31895-0FE3-4748-8A69-39A42C0C6487}">
  <a:tblStyle styleId="{3EE31895-0FE3-4748-8A69-39A42C0C648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Light-boldItalic.fntdata"/><Relationship Id="rId70" Type="http://schemas.openxmlformats.org/officeDocument/2006/relationships/font" Target="fonts/HelveticaNeueLigh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Lato-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Lato-italic.fntdata"/><Relationship Id="rId21" Type="http://schemas.openxmlformats.org/officeDocument/2006/relationships/slide" Target="slides/slide16.xml"/><Relationship Id="rId65" Type="http://schemas.openxmlformats.org/officeDocument/2006/relationships/font" Target="fonts/Lato-bold.fntdata"/><Relationship Id="rId24" Type="http://schemas.openxmlformats.org/officeDocument/2006/relationships/slide" Target="slides/slide19.xml"/><Relationship Id="rId68" Type="http://schemas.openxmlformats.org/officeDocument/2006/relationships/font" Target="fonts/HelveticaNeueLight-regular.fntdata"/><Relationship Id="rId23" Type="http://schemas.openxmlformats.org/officeDocument/2006/relationships/slide" Target="slides/slide18.xml"/><Relationship Id="rId67" Type="http://schemas.openxmlformats.org/officeDocument/2006/relationships/font" Target="fonts/Lato-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Ligh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aleway-bold.fntdata"/><Relationship Id="rId12" Type="http://schemas.openxmlformats.org/officeDocument/2006/relationships/slide" Target="slides/slide7.xml"/><Relationship Id="rId56" Type="http://schemas.openxmlformats.org/officeDocument/2006/relationships/font" Target="fonts/Raleway-regular.fntdata"/><Relationship Id="rId15" Type="http://schemas.openxmlformats.org/officeDocument/2006/relationships/slide" Target="slides/slide10.xml"/><Relationship Id="rId59" Type="http://schemas.openxmlformats.org/officeDocument/2006/relationships/font" Target="fonts/Raleway-boldItalic.fntdata"/><Relationship Id="rId14" Type="http://schemas.openxmlformats.org/officeDocument/2006/relationships/slide" Target="slides/slide9.xml"/><Relationship Id="rId58" Type="http://schemas.openxmlformats.org/officeDocument/2006/relationships/font" Target="fonts/Raleway-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rketwatch.com/story/videogames-are-a-bigger-industry-than-sports-and-movies-combined-thanks-to-the-pandemic-11608654990" TargetMode="External"/><Relationship Id="rId3" Type="http://schemas.openxmlformats.org/officeDocument/2006/relationships/hyperlink" Target="https://www.statista.com/statistics/746230/fortnite-player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a.kaspersky.com/resource-center/threats/top-7-online-gaming-dangers-facing-kids" TargetMode="External"/><Relationship Id="rId3" Type="http://schemas.openxmlformats.org/officeDocument/2006/relationships/hyperlink" Target="https://us.norton.com/internetsecurity-kids-safety-video-game-security-how-to-stay-safer-while-gaming.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a.kaspersky.com/resource-center/threats/top-7-online-gaming-dangers-facing-kid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a.kaspersky.com/resource-center/threats/top-7-online-gaming-dangers-facing-kid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tsafeonline.org/protecting-yourself/online-gaming/" TargetMode="External"/><Relationship Id="rId3" Type="http://schemas.openxmlformats.org/officeDocument/2006/relationships/hyperlink" Target="https://www.internetmatters.org/resources/online-gaming-advice/online-gaming-the-risk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tsafeonline.org/protecting-yourself/online-gaming/" TargetMode="External"/><Relationship Id="rId3" Type="http://schemas.openxmlformats.org/officeDocument/2006/relationships/hyperlink" Target="https://www.internetmatters.org/resources/online-gaming-advice/online-gaming-the-risks/" TargetMode="External"/><Relationship Id="rId4" Type="http://schemas.openxmlformats.org/officeDocument/2006/relationships/hyperlink" Target="https://www.internetmatters.org/resources/gaming-guide-for-teen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tsafeonline.org/protecting-yourself/online-gaming/" TargetMode="External"/><Relationship Id="rId3" Type="http://schemas.openxmlformats.org/officeDocument/2006/relationships/hyperlink" Target="https://www.internetmatters.org/resources/online-gaming-advice/online-gaming-the-risk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ighspeedinternet.com/resources/best-routers-for-security"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rnetmatters.org/resources/gaming-guide-for-teens/" TargetMode="External"/><Relationship Id="rId3" Type="http://schemas.openxmlformats.org/officeDocument/2006/relationships/hyperlink" Target="https://www.internetmatters.org/resources/gaming-guide-for-pre-teens/" TargetMode="External"/><Relationship Id="rId4" Type="http://schemas.openxmlformats.org/officeDocument/2006/relationships/hyperlink" Target="https://www.childline.org.uk/info-advice/bullying-abuse-safety/online-mobile-safety/sexting/zipit-app/"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Public WIFI - offered in many public places like coffee shops, libraries and airports.</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Tell your kids if they’re not asked for a password, they shouldn’t use that network to sign into accounts or send any personal information. And don’t assume that a Wi-Fi hotspot uses encryption: most of them don’t. </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 secure site will encrypt your information while you are signed into it — even if the network doesn’t. </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How will your kids know if a site is secure? Tell them to look for https in the web address of every page they visit — not just when they log in. The “s” stands for secure. </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Recommend that your kids log out when they’ve finished using a site. </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Free games, apps, music, and other downloads can hide malware. </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Don’t download anything unless you trust the source.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11fc265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11fc265a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3cc0e4c8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c3cc0e4c8f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Information travels fast online, and without some careful consideration, we can find ourselves in situations that may have lasting consequences.  The solution? Learning how and what to share with people we know and people we really don’t know.</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Understanding what kinds of information are okay to be shared and what should be kept private — or just within your family.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Talking as a family about what your kids can do when they wonder what to share and who to share it with.</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Learning how to see privacy from different perspectives.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Our online privacy depends a lot on what we do and don’t share about ourselves and our families online — especially on social media.</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A really important skill for kids to have is knowing what is and isn’t okay to share. </a:t>
            </a:r>
            <a:r>
              <a:rPr lang="en" sz="1200">
                <a:solidFill>
                  <a:schemeClr val="dk1"/>
                </a:solidFill>
                <a:latin typeface="Roboto"/>
                <a:ea typeface="Roboto"/>
                <a:cs typeface="Roboto"/>
                <a:sym typeface="Roboto"/>
              </a:rPr>
              <a:t>It’s a skill we all develop with practice, and the </a:t>
            </a:r>
            <a:r>
              <a:rPr b="1" lang="en" sz="1200">
                <a:solidFill>
                  <a:schemeClr val="dk1"/>
                </a:solidFill>
                <a:latin typeface="Roboto"/>
                <a:ea typeface="Roboto"/>
                <a:cs typeface="Roboto"/>
                <a:sym typeface="Roboto"/>
              </a:rPr>
              <a:t>best place to start is at home.</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Part of that skill-building is thinking about the two types of sharing that all families have: internal (what you share with family members only) and external (what you share with people outside the family).</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400">
                <a:solidFill>
                  <a:schemeClr val="dk1"/>
                </a:solidFill>
                <a:latin typeface="Roboto"/>
                <a:ea typeface="Roboto"/>
                <a:cs typeface="Roboto"/>
                <a:sym typeface="Roboto"/>
              </a:rPr>
              <a:t>Smart Activity</a:t>
            </a:r>
            <a:endParaRPr b="1"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200"/>
              <a:buFont typeface="Arial"/>
              <a:buNone/>
            </a:pPr>
            <a:r>
              <a:rPr lang="en" sz="1400">
                <a:solidFill>
                  <a:schemeClr val="dk1"/>
                </a:solidFill>
                <a:latin typeface="Roboto"/>
                <a:ea typeface="Roboto"/>
                <a:cs typeface="Roboto"/>
                <a:sym typeface="Roboto"/>
              </a:rPr>
              <a:t>Your kids are really excited about a trip you’ve planned to visit their grandparents, and you are too. One of them used your smartphone to post about the trip on your social media profile — when you’re going and where, posting photos and “tagging” everyone, including the grandparents — in the post. Do you… </a:t>
            </a:r>
            <a:br>
              <a:rPr lang="en" sz="1400">
                <a:solidFill>
                  <a:schemeClr val="dk1"/>
                </a:solidFill>
                <a:latin typeface="Roboto"/>
                <a:ea typeface="Roboto"/>
                <a:cs typeface="Roboto"/>
                <a:sym typeface="Roboto"/>
              </a:rPr>
            </a:b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Tell them to delete the post because it’s unwise to post vacation dates and locations in social media because they’re basically “telling the world” that no one will be home during that time?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Ask them if they received permission from their grandparents if it's okay to post those photos and tag them in social media?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Remind them always to ask permission of anyone they photograph and talk about online before posting something about them?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Tell them they can always come and ask you if they’re not sure if it’s okay to share something online?</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Tell them they should wait until after the trip is over to post online</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It’s important to help kids become aware that what they see online isn’t always true, real, or reliable.</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Figuring out what’s real and what’s fake is vital to online safety and citizenship.</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Understanding that just because something is online doesn’t mean it’s true.</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Learning how online search works and why it’s important to use critical thinking when searching the Web for information and other content.</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Thinking about the value of search results, websites, and other sources of information and be alert to misinformation, “fake news” and manipulation.</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400">
                <a:solidFill>
                  <a:schemeClr val="dk1"/>
                </a:solidFill>
                <a:latin typeface="Roboto"/>
                <a:ea typeface="Roboto"/>
                <a:cs typeface="Roboto"/>
                <a:sym typeface="Roboto"/>
              </a:rPr>
              <a:t>Alert Activity</a:t>
            </a:r>
            <a:endParaRPr b="1"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Pick a topic your child is interested in (a pro athlete, their favorite cause, actor or musical artist, a much-loved film or author, etc.) and type it in the search box</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Click on a variety of results, both from the results that appear at the top and from the ones that are found several pages deeper.</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Ask how they feel about results that come from results near the top vs. results they find deeper in. Do they trust one more than another? Why or why not?</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chemeClr val="dk1"/>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 security of your information, accounts, and devices is just as important as your privacy.</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Strong passwords and the commitment not to share them are vital to protecting your family’s devices, identities, reputations, and relationships.</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Screen names</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jessicaparra2005</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pumpkinpie123</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Did you know that in 2017, the top two passwords people used were “123456” and “password”? Passwords protect our personal safety, devices, identities, reputations, and relationships, and weak ones make it easy for criminals to get our information.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b="1" lang="en" sz="1400">
                <a:solidFill>
                  <a:schemeClr val="dk1"/>
                </a:solidFill>
                <a:latin typeface="Roboto"/>
                <a:ea typeface="Roboto"/>
                <a:cs typeface="Roboto"/>
                <a:sym typeface="Roboto"/>
              </a:rPr>
              <a:t>One of the most fundamental things we can teach our kids is how to create strong passwords.</a:t>
            </a:r>
            <a:endParaRPr b="1"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Don’t use the same password on multiple accounts</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3cc0e4c8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c3cc0e4c8f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 security of your information, accounts, and devices is just as important as your privacy.</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Strong passwords and the commitment not to share them are vital to protecting your family’s devices, identities, reputations, and relationships.</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Screen names</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jessicaparra2005</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pumpkinpie123</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Did you know that in 2017, the top two passwords people used were “123456” and “password”? Passwords protect our personal safety, devices, identities, reputations, and relationships, and weak ones make it easy for criminals to get our information.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b="1" lang="en" sz="1400">
                <a:solidFill>
                  <a:schemeClr val="dk1"/>
                </a:solidFill>
                <a:latin typeface="Roboto"/>
                <a:ea typeface="Roboto"/>
                <a:cs typeface="Roboto"/>
                <a:sym typeface="Roboto"/>
              </a:rPr>
              <a:t>One of the most fundamental things we can teach our kids is how to create strong passwords.</a:t>
            </a:r>
            <a:endParaRPr b="1"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Don’t use the same password on multiple accounts</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Internet is a remarkable communication tool, and you need look no further than…well, the Internet, to see that it can be (and is) used to spread inspiring and uplifting information, or shocking and hateful commentary and opinions.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Unfortunately, the Internet itself makes no distinction between kindness or cruelty. That’s where you come in. Families are powerful influencers of their children, and they can help them “take the high road” by exemplifying the concept of “treating others as you’d want to be treated”, supporting their friends, and defusing drama and cyberbullying.</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Defining what positive behavior means in your family.</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Understanding what positivity looks like and how to express it online and through devices.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Identifying situations where it’s better to wait to communicate face-to-face than to text or post online — and when to ask a parent or older sibling for help.</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If you haven’t already, </a:t>
            </a:r>
            <a:r>
              <a:rPr b="1" lang="en" sz="1200">
                <a:solidFill>
                  <a:schemeClr val="dk1"/>
                </a:solidFill>
                <a:latin typeface="Roboto"/>
                <a:ea typeface="Roboto"/>
                <a:cs typeface="Roboto"/>
                <a:sym typeface="Roboto"/>
              </a:rPr>
              <a:t>have a discussion on what kinds of actions and behavior are important — talk about how your family treats people.</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Think about what that looks like digitally: texts, posts, comments, photos, and videos.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Be Kind Activity</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Get two or more of the phones in your family and open up your text messages (or a messaging app everybody uses), and start a conversation between two family members. It could be about a real or made up situation — something you’re going to do this weekend, something that happened at school, someone who asked for a family member’s help, etc.</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Read the conversation out loud in a specific tone of voice — happy, sad, angry, etc.</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Talk about what you noticed while listening to them read. How did you feel when you heard it? What do you think someone outside your family would think or feel? How could those texts been worded differently? You’ll probably come up with other questions, so have at it.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Next, have two different family members try having a text conversation with a different tone from the first one: maybe an angry or sad one. Read that out loud and talk about how it came across to everybody while listening to it.</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It’s important for kids to understand that they’re not on their own </a:t>
            </a:r>
            <a:r>
              <a:rPr lang="en" sz="1200">
                <a:solidFill>
                  <a:schemeClr val="dk1"/>
                </a:solidFill>
                <a:latin typeface="Roboto"/>
                <a:ea typeface="Roboto"/>
                <a:cs typeface="Roboto"/>
                <a:sym typeface="Roboto"/>
              </a:rPr>
              <a:t>when they see inappropriate content or behavior online that makes them feel uncomfortable — especially if it’s hurtful to them or someone they care about.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They should never hesitate to get help from you or another family member they trust. It’s also good for them to know there are different ways to be brave and take action, including talking things out offline and using online reporting tools.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Define your values with your family. </a:t>
            </a:r>
            <a:r>
              <a:rPr lang="en" sz="1200">
                <a:solidFill>
                  <a:schemeClr val="dk1"/>
                </a:solidFill>
                <a:latin typeface="Roboto"/>
                <a:ea typeface="Roboto"/>
                <a:cs typeface="Roboto"/>
                <a:sym typeface="Roboto"/>
              </a:rPr>
              <a:t>One way to do it could look like this: “In our family, we treat people with _________________ both online and offline”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Keep communication lines open and firmly establish home as a safe place to talk about what happens at school and online.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Communicate frequently about family policies or rules </a:t>
            </a:r>
            <a:r>
              <a:rPr lang="en" sz="1200">
                <a:solidFill>
                  <a:schemeClr val="dk1"/>
                </a:solidFill>
                <a:latin typeface="Roboto"/>
                <a:ea typeface="Roboto"/>
                <a:cs typeface="Roboto"/>
                <a:sym typeface="Roboto"/>
              </a:rPr>
              <a:t>about the value and priority of different kinds of technology use — for communication, entertainment, work, play, socializing, etc.</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Discuss family attitudes and policies about what is and isn’t acceptable usage of devices and media, and when.</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sz="1200">
              <a:latin typeface="Roboto"/>
              <a:ea typeface="Roboto"/>
              <a:cs typeface="Roboto"/>
              <a:sym typeface="Roboto"/>
            </a:endParaRPr>
          </a:p>
          <a:p>
            <a:pPr indent="0" lvl="0" marL="0" rtl="0" algn="l">
              <a:lnSpc>
                <a:spcPct val="100000"/>
              </a:lnSpc>
              <a:spcBef>
                <a:spcPts val="0"/>
              </a:spcBef>
              <a:spcAft>
                <a:spcPts val="0"/>
              </a:spcAft>
              <a:buSzPts val="1400"/>
              <a:buNone/>
            </a:pPr>
            <a:r>
              <a:rPr b="1" lang="en" sz="1200">
                <a:latin typeface="Roboto"/>
                <a:ea typeface="Roboto"/>
                <a:cs typeface="Roboto"/>
                <a:sym typeface="Roboto"/>
              </a:rPr>
              <a:t>Brave Activity</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400"/>
              <a:buFont typeface="Arial"/>
              <a:buNone/>
            </a:pPr>
            <a:r>
              <a:rPr lang="en" sz="1200">
                <a:solidFill>
                  <a:schemeClr val="dk1"/>
                </a:solidFill>
                <a:latin typeface="Roboto"/>
                <a:ea typeface="Roboto"/>
                <a:cs typeface="Roboto"/>
                <a:sym typeface="Roboto"/>
              </a:rPr>
              <a:t>One of you is playing an online game with friends and someone none of the players know starts chatting with them. They’re not being mean, just nobody knows them. Decide what to do.</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400"/>
              <a:buFont typeface="Arial"/>
              <a:buNone/>
            </a:pPr>
            <a:r>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Report them?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Talk with another family member?</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Ask them to leave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Ask them to stop chatting with you</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sz="12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11fc265a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11fc265a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11fc265a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c11fc265a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11fc265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c11fc265af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https://www.marketwatch.com/story/videogames-are-a-bigger-industry-than-sports-and-movies-combined-thanks-to-the-pandemic-11608654990</a:t>
            </a:r>
            <a:endParaRPr/>
          </a:p>
          <a:p>
            <a:pPr indent="0" lvl="0" marL="0" rtl="0" algn="l">
              <a:lnSpc>
                <a:spcPct val="100000"/>
              </a:lnSpc>
              <a:spcBef>
                <a:spcPts val="0"/>
              </a:spcBef>
              <a:spcAft>
                <a:spcPts val="0"/>
              </a:spcAft>
              <a:buSzPts val="1400"/>
              <a:buNone/>
            </a:pPr>
            <a:r>
              <a:rPr lang="en" u="sng">
                <a:solidFill>
                  <a:schemeClr val="hlink"/>
                </a:solidFill>
                <a:hlinkClick r:id="rId3"/>
              </a:rPr>
              <a:t>https://www.statista.com/statistics/746230/fortnite-players/</a:t>
            </a:r>
            <a:r>
              <a:rPr lang="e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11fc265a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c11fc265af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https://usa.kaspersky.com/resource-center/threats/top-7-online-gaming-dangers-facing-kids</a:t>
            </a:r>
            <a:r>
              <a:rPr lang="en"/>
              <a:t> </a:t>
            </a:r>
            <a:endParaRPr/>
          </a:p>
          <a:p>
            <a:pPr indent="0" lvl="0" marL="0" rtl="0" algn="l">
              <a:lnSpc>
                <a:spcPct val="100000"/>
              </a:lnSpc>
              <a:spcBef>
                <a:spcPts val="0"/>
              </a:spcBef>
              <a:spcAft>
                <a:spcPts val="0"/>
              </a:spcAft>
              <a:buSzPts val="1400"/>
              <a:buNone/>
            </a:pPr>
            <a:r>
              <a:rPr lang="en" u="sng">
                <a:solidFill>
                  <a:schemeClr val="hlink"/>
                </a:solidFill>
                <a:hlinkClick r:id="rId3"/>
              </a:rPr>
              <a:t>https://us.norton.com/internetsecurity-kids-safety-video-game-security-how-to-stay-safer-while-gaming.html</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3cc0e4c8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c3cc0e4c8f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https://usa.kaspersky.com/resource-center/threats/top-7-online-gaming-dangers-facing-kids</a:t>
            </a:r>
            <a:r>
              <a:rPr lang="en"/>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11fc265a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c11fc265af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https://usa.kaspersky.com/resource-center/threats/top-7-online-gaming-dangers-facing-kids</a:t>
            </a: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11fc265a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c11fc265af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https://www.getsafeonline.org/protecting-yourself/online-gaming/</a:t>
            </a:r>
            <a:endParaRPr/>
          </a:p>
          <a:p>
            <a:pPr indent="0" lvl="0" marL="0" rtl="0" algn="l">
              <a:lnSpc>
                <a:spcPct val="100000"/>
              </a:lnSpc>
              <a:spcBef>
                <a:spcPts val="0"/>
              </a:spcBef>
              <a:spcAft>
                <a:spcPts val="0"/>
              </a:spcAft>
              <a:buSzPts val="1400"/>
              <a:buNone/>
            </a:pPr>
            <a:r>
              <a:rPr lang="en" u="sng">
                <a:solidFill>
                  <a:schemeClr val="hlink"/>
                </a:solidFill>
                <a:hlinkClick r:id="rId3"/>
              </a:rPr>
              <a:t>https://www.internetmatters.org/resources/online-gaming-advice/online-gaming-the-risks/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c11fc265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c11fc265af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https://www.getsafeonline.org/protecting-yourself/online-gaming/</a:t>
            </a:r>
            <a:endParaRPr/>
          </a:p>
          <a:p>
            <a:pPr indent="0" lvl="0" marL="0" rtl="0" algn="l">
              <a:lnSpc>
                <a:spcPct val="100000"/>
              </a:lnSpc>
              <a:spcBef>
                <a:spcPts val="0"/>
              </a:spcBef>
              <a:spcAft>
                <a:spcPts val="0"/>
              </a:spcAft>
              <a:buSzPts val="1400"/>
              <a:buNone/>
            </a:pPr>
            <a:r>
              <a:rPr lang="en" u="sng">
                <a:solidFill>
                  <a:schemeClr val="hlink"/>
                </a:solidFill>
                <a:hlinkClick r:id="rId3"/>
              </a:rPr>
              <a:t>https://www.internetmatters.org/resources/online-gaming-advice/online-gaming-the-risks/</a:t>
            </a:r>
            <a:endParaRPr/>
          </a:p>
          <a:p>
            <a:pPr indent="0" lvl="0" marL="0" rtl="0" algn="l">
              <a:lnSpc>
                <a:spcPct val="100000"/>
              </a:lnSpc>
              <a:spcBef>
                <a:spcPts val="0"/>
              </a:spcBef>
              <a:spcAft>
                <a:spcPts val="0"/>
              </a:spcAft>
              <a:buSzPts val="1400"/>
              <a:buNone/>
            </a:pPr>
            <a:r>
              <a:rPr lang="en" u="sng">
                <a:solidFill>
                  <a:schemeClr val="hlink"/>
                </a:solidFill>
                <a:hlinkClick r:id="rId4"/>
              </a:rPr>
              <a:t>https://www.internetmatters.org/resources/gaming-guide-for-teens/</a:t>
            </a:r>
            <a:endParaRPr/>
          </a:p>
          <a:p>
            <a:pPr indent="0" lvl="0" marL="0" rtl="0" algn="l">
              <a:lnSpc>
                <a:spcPct val="100000"/>
              </a:lnSpc>
              <a:spcBef>
                <a:spcPts val="0"/>
              </a:spcBef>
              <a:spcAft>
                <a:spcPts val="0"/>
              </a:spcAft>
              <a:buSzPts val="1400"/>
              <a:buNone/>
            </a:pPr>
            <a:r>
              <a:rPr lang="en"/>
              <a:t>https://www.internetmatters.org/resources/gaming-guide-for-pre-teens/</a:t>
            </a:r>
            <a:endParaRPr/>
          </a:p>
          <a:p>
            <a:pPr indent="0" lvl="0" marL="0" rtl="0" algn="l">
              <a:lnSpc>
                <a:spcPct val="100000"/>
              </a:lnSpc>
              <a:spcBef>
                <a:spcPts val="0"/>
              </a:spcBef>
              <a:spcAft>
                <a:spcPts val="0"/>
              </a:spcAft>
              <a:buSzPts val="1400"/>
              <a:buNone/>
            </a:pPr>
            <a:r>
              <a:rPr lang="en"/>
              <a:t>https://www.verywellfamily.com/what-are-the-effects-of-cyberbullying-460558</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11fc265a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c11fc265af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u="sng">
                <a:solidFill>
                  <a:schemeClr val="hlink"/>
                </a:solidFill>
                <a:hlinkClick r:id="rId2"/>
              </a:rPr>
              <a:t>https://www.getsafeonline.org/protecting-yourself/online-gaming/</a:t>
            </a:r>
            <a:endParaRPr/>
          </a:p>
          <a:p>
            <a:pPr indent="0" lvl="0" marL="0" rtl="0" algn="l">
              <a:lnSpc>
                <a:spcPct val="100000"/>
              </a:lnSpc>
              <a:spcBef>
                <a:spcPts val="0"/>
              </a:spcBef>
              <a:spcAft>
                <a:spcPts val="0"/>
              </a:spcAft>
              <a:buSzPts val="1400"/>
              <a:buNone/>
            </a:pPr>
            <a:r>
              <a:rPr lang="en" u="sng">
                <a:solidFill>
                  <a:schemeClr val="hlink"/>
                </a:solidFill>
                <a:hlinkClick r:id="rId3"/>
              </a:rPr>
              <a:t>https://www.internetmatters.org/resources/online-gaming-advice/online-gaming-the-risks/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c11fc265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c11fc265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Turn on safe search for your account</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When SafeSearch is on, it helps filter out explicit content in Google's search results for all your queries across images, videos, and websites.</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While SafeSearch isn’t 100% accurate, it’s designed to help block explicit results, like pornography, from your Google search results.</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SafeSearch turned on automatically for users under 13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c3cc0e4c8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c3cc0e4c8f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CleanBrowsing DNS</a:t>
            </a:r>
            <a:endParaRPr/>
          </a:p>
          <a:p>
            <a:pPr indent="0" lvl="0" marL="0" rtl="0" algn="l">
              <a:lnSpc>
                <a:spcPct val="100000"/>
              </a:lnSpc>
              <a:spcBef>
                <a:spcPts val="0"/>
              </a:spcBef>
              <a:spcAft>
                <a:spcPts val="0"/>
              </a:spcAft>
              <a:buSzPts val="1400"/>
              <a:buNone/>
            </a:pPr>
            <a:r>
              <a:rPr lang="en" u="sng">
                <a:solidFill>
                  <a:schemeClr val="hlink"/>
                </a:solidFill>
                <a:hlinkClick r:id="rId2"/>
              </a:rPr>
              <a:t>https://www.highspeedinternet.com/resources/best-routers-for-security</a:t>
            </a:r>
            <a:endParaRPr/>
          </a:p>
          <a:p>
            <a:pPr indent="0" lvl="0" marL="0" rtl="0" algn="l">
              <a:lnSpc>
                <a:spcPct val="100000"/>
              </a:lnSpc>
              <a:spcBef>
                <a:spcPts val="0"/>
              </a:spcBef>
              <a:spcAft>
                <a:spcPts val="0"/>
              </a:spcAft>
              <a:buSzPts val="1400"/>
              <a:buNone/>
            </a:pPr>
            <a:r>
              <a:rPr lang="en"/>
              <a:t>Router: Netgear Nighthawk</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3cc0e4c8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c3cc0e4c8f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11fc265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11fc265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c11fc265a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c11fc265a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11fc265a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c11fc265af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https://www.familyeducation.com/mobile-apps/a-complete-guide-to-potentially-dangerous-apps-all-parents-should-be-aware-of</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3cc0e4c8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c3cc0e4c8f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1A9988"/>
              </a:buClr>
              <a:buSzPts val="1400"/>
              <a:buFont typeface="Arial"/>
              <a:buNone/>
            </a:pPr>
            <a:r>
              <a:rPr lang="en" u="sng">
                <a:solidFill>
                  <a:srgbClr val="1C3678"/>
                </a:solidFill>
                <a:hlinkClick r:id="rId2">
                  <a:extLst>
                    <a:ext uri="{A12FA001-AC4F-418D-AE19-62706E023703}">
                      <ahyp:hlinkClr val="tx"/>
                    </a:ext>
                  </a:extLst>
                </a:hlinkClick>
              </a:rPr>
              <a:t>https://www.internetmatters.org/resources/gaming-guide-for-teens/</a:t>
            </a:r>
            <a:endParaRPr>
              <a:solidFill>
                <a:srgbClr val="1A9988"/>
              </a:solidFill>
            </a:endParaRPr>
          </a:p>
          <a:p>
            <a:pPr indent="0" lvl="0" marL="0" rtl="0" algn="l">
              <a:spcBef>
                <a:spcPts val="0"/>
              </a:spcBef>
              <a:spcAft>
                <a:spcPts val="0"/>
              </a:spcAft>
              <a:buClr>
                <a:srgbClr val="1A9988"/>
              </a:buClr>
              <a:buSzPts val="1400"/>
              <a:buFont typeface="Arial"/>
              <a:buNone/>
            </a:pPr>
            <a:r>
              <a:rPr lang="en" u="sng">
                <a:solidFill>
                  <a:srgbClr val="1C3678"/>
                </a:solidFill>
                <a:hlinkClick r:id="rId3">
                  <a:extLst>
                    <a:ext uri="{A12FA001-AC4F-418D-AE19-62706E023703}">
                      <ahyp:hlinkClr val="tx"/>
                    </a:ext>
                  </a:extLst>
                </a:hlinkClick>
              </a:rPr>
              <a:t>https://www.internetmatters.org/resources/gaming-guide-for-pre-teens/</a:t>
            </a:r>
            <a:r>
              <a:rPr lang="en">
                <a:solidFill>
                  <a:srgbClr val="1A9988"/>
                </a:solidFill>
              </a:rPr>
              <a:t> </a:t>
            </a:r>
            <a:endParaRPr>
              <a:solidFill>
                <a:srgbClr val="1C3678"/>
              </a:solidFill>
            </a:endParaRPr>
          </a:p>
          <a:p>
            <a:pPr indent="0" lvl="0" marL="0" rtl="0" algn="l">
              <a:lnSpc>
                <a:spcPct val="100000"/>
              </a:lnSpc>
              <a:spcBef>
                <a:spcPts val="0"/>
              </a:spcBef>
              <a:spcAft>
                <a:spcPts val="0"/>
              </a:spcAft>
              <a:buSzPts val="1400"/>
              <a:buNone/>
            </a:pPr>
            <a:r>
              <a:rPr lang="en" u="sng">
                <a:solidFill>
                  <a:srgbClr val="1C3678"/>
                </a:solidFill>
                <a:hlinkClick r:id="rId4">
                  <a:extLst>
                    <a:ext uri="{A12FA001-AC4F-418D-AE19-62706E023703}">
                      <ahyp:hlinkClr val="tx"/>
                    </a:ext>
                  </a:extLst>
                </a:hlinkClick>
              </a:rPr>
              <a:t>https://www.childline.org.uk/info-advice/bullying-abuse-safety/online-mobile-safety/sexting/zipit-app/ </a:t>
            </a:r>
            <a:r>
              <a:rPr lang="en">
                <a:solidFill>
                  <a:srgbClr val="1C3678"/>
                </a:solidFill>
              </a:rPr>
              <a:t> </a:t>
            </a:r>
            <a:endParaRPr>
              <a:solidFill>
                <a:srgbClr val="1C3678"/>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3cc0e4c8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c3cc0e4c8f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3cc0e4c8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c3cc0e4c8f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3cc0e4c8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3cc0e4c8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 name="Shape 63"/>
        <p:cNvGrpSpPr/>
        <p:nvPr/>
      </p:nvGrpSpPr>
      <p:grpSpPr>
        <a:xfrm>
          <a:off x="0" y="0"/>
          <a:ext cx="0" cy="0"/>
          <a:chOff x="0" y="0"/>
          <a:chExt cx="0" cy="0"/>
        </a:xfrm>
      </p:grpSpPr>
      <p:sp>
        <p:nvSpPr>
          <p:cNvPr id="64" name="Google Shape;64;p4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47"/>
          <p:cNvGrpSpPr/>
          <p:nvPr/>
        </p:nvGrpSpPr>
        <p:grpSpPr>
          <a:xfrm>
            <a:off x="830394" y="1191276"/>
            <a:ext cx="745764" cy="45826"/>
            <a:chOff x="4580561" y="2589004"/>
            <a:chExt cx="1064464" cy="25200"/>
          </a:xfrm>
        </p:grpSpPr>
        <p:sp>
          <p:nvSpPr>
            <p:cNvPr id="66" name="Google Shape;66;p4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4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69" name="Google Shape;69;p4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70" name="Google Shape;70;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71" name="Shape 71"/>
        <p:cNvGrpSpPr/>
        <p:nvPr/>
      </p:nvGrpSpPr>
      <p:grpSpPr>
        <a:xfrm>
          <a:off x="0" y="0"/>
          <a:ext cx="0" cy="0"/>
          <a:chOff x="0" y="0"/>
          <a:chExt cx="0" cy="0"/>
        </a:xfrm>
      </p:grpSpPr>
      <p:grpSp>
        <p:nvGrpSpPr>
          <p:cNvPr id="72" name="Google Shape;72;p48"/>
          <p:cNvGrpSpPr/>
          <p:nvPr/>
        </p:nvGrpSpPr>
        <p:grpSpPr>
          <a:xfrm>
            <a:off x="830394" y="4169150"/>
            <a:ext cx="745764" cy="45826"/>
            <a:chOff x="4580561" y="2589004"/>
            <a:chExt cx="1064464" cy="25200"/>
          </a:xfrm>
        </p:grpSpPr>
        <p:sp>
          <p:nvSpPr>
            <p:cNvPr id="73" name="Google Shape;73;p4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 name="Google Shape;75;p4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76" name="Google Shape;76;p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4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 name="Google Shape;79;p49"/>
          <p:cNvGrpSpPr/>
          <p:nvPr/>
        </p:nvGrpSpPr>
        <p:grpSpPr>
          <a:xfrm>
            <a:off x="830394" y="1191276"/>
            <a:ext cx="745764" cy="45826"/>
            <a:chOff x="4580561" y="2589004"/>
            <a:chExt cx="1064464" cy="25200"/>
          </a:xfrm>
        </p:grpSpPr>
        <p:sp>
          <p:nvSpPr>
            <p:cNvPr id="80" name="Google Shape;80;p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4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83" name="Google Shape;83;p4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84" name="Google Shape;84;p4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85" name="Google Shape;85;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5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None/>
              <a:defRPr/>
            </a:lvl1pPr>
          </a:lstStyle>
          <a:p/>
        </p:txBody>
      </p:sp>
      <p:sp>
        <p:nvSpPr>
          <p:cNvPr id="88" name="Google Shape;88;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9" name="Shape 89"/>
        <p:cNvGrpSpPr/>
        <p:nvPr/>
      </p:nvGrpSpPr>
      <p:grpSpPr>
        <a:xfrm>
          <a:off x="0" y="0"/>
          <a:ext cx="0" cy="0"/>
          <a:chOff x="0" y="0"/>
          <a:chExt cx="0" cy="0"/>
        </a:xfrm>
      </p:grpSpPr>
      <p:grpSp>
        <p:nvGrpSpPr>
          <p:cNvPr id="90" name="Google Shape;90;p51"/>
          <p:cNvGrpSpPr/>
          <p:nvPr/>
        </p:nvGrpSpPr>
        <p:grpSpPr>
          <a:xfrm>
            <a:off x="830394" y="4169150"/>
            <a:ext cx="745764" cy="45826"/>
            <a:chOff x="4580561" y="2589004"/>
            <a:chExt cx="1064464" cy="25200"/>
          </a:xfrm>
        </p:grpSpPr>
        <p:sp>
          <p:nvSpPr>
            <p:cNvPr id="91" name="Google Shape;91;p5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5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8000"/>
              <a:buNone/>
              <a:defRPr sz="8000">
                <a:solidFill>
                  <a:schemeClr val="lt1"/>
                </a:solidFill>
              </a:defRPr>
            </a:lvl1pPr>
            <a:lvl2pPr lvl="1" rtl="0" algn="l">
              <a:lnSpc>
                <a:spcPct val="100000"/>
              </a:lnSpc>
              <a:spcBef>
                <a:spcPts val="0"/>
              </a:spcBef>
              <a:spcAft>
                <a:spcPts val="0"/>
              </a:spcAft>
              <a:buClr>
                <a:schemeClr val="lt1"/>
              </a:buClr>
              <a:buSzPts val="8000"/>
              <a:buNone/>
              <a:defRPr sz="8000">
                <a:solidFill>
                  <a:schemeClr val="lt1"/>
                </a:solidFill>
              </a:defRPr>
            </a:lvl2pPr>
            <a:lvl3pPr lvl="2" rtl="0" algn="l">
              <a:lnSpc>
                <a:spcPct val="100000"/>
              </a:lnSpc>
              <a:spcBef>
                <a:spcPts val="0"/>
              </a:spcBef>
              <a:spcAft>
                <a:spcPts val="0"/>
              </a:spcAft>
              <a:buClr>
                <a:schemeClr val="lt1"/>
              </a:buClr>
              <a:buSzPts val="8000"/>
              <a:buNone/>
              <a:defRPr sz="8000">
                <a:solidFill>
                  <a:schemeClr val="lt1"/>
                </a:solidFill>
              </a:defRPr>
            </a:lvl3pPr>
            <a:lvl4pPr lvl="3" rtl="0" algn="l">
              <a:lnSpc>
                <a:spcPct val="100000"/>
              </a:lnSpc>
              <a:spcBef>
                <a:spcPts val="0"/>
              </a:spcBef>
              <a:spcAft>
                <a:spcPts val="0"/>
              </a:spcAft>
              <a:buClr>
                <a:schemeClr val="lt1"/>
              </a:buClr>
              <a:buSzPts val="8000"/>
              <a:buNone/>
              <a:defRPr sz="8000">
                <a:solidFill>
                  <a:schemeClr val="lt1"/>
                </a:solidFill>
              </a:defRPr>
            </a:lvl4pPr>
            <a:lvl5pPr lvl="4" rtl="0" algn="l">
              <a:lnSpc>
                <a:spcPct val="100000"/>
              </a:lnSpc>
              <a:spcBef>
                <a:spcPts val="0"/>
              </a:spcBef>
              <a:spcAft>
                <a:spcPts val="0"/>
              </a:spcAft>
              <a:buClr>
                <a:schemeClr val="lt1"/>
              </a:buClr>
              <a:buSzPts val="8000"/>
              <a:buNone/>
              <a:defRPr sz="8000">
                <a:solidFill>
                  <a:schemeClr val="lt1"/>
                </a:solidFill>
              </a:defRPr>
            </a:lvl5pPr>
            <a:lvl6pPr lvl="5" rtl="0" algn="l">
              <a:lnSpc>
                <a:spcPct val="100000"/>
              </a:lnSpc>
              <a:spcBef>
                <a:spcPts val="0"/>
              </a:spcBef>
              <a:spcAft>
                <a:spcPts val="0"/>
              </a:spcAft>
              <a:buClr>
                <a:schemeClr val="lt1"/>
              </a:buClr>
              <a:buSzPts val="8000"/>
              <a:buNone/>
              <a:defRPr sz="8000">
                <a:solidFill>
                  <a:schemeClr val="lt1"/>
                </a:solidFill>
              </a:defRPr>
            </a:lvl6pPr>
            <a:lvl7pPr lvl="6" rtl="0" algn="l">
              <a:lnSpc>
                <a:spcPct val="100000"/>
              </a:lnSpc>
              <a:spcBef>
                <a:spcPts val="0"/>
              </a:spcBef>
              <a:spcAft>
                <a:spcPts val="0"/>
              </a:spcAft>
              <a:buClr>
                <a:schemeClr val="lt1"/>
              </a:buClr>
              <a:buSzPts val="8000"/>
              <a:buNone/>
              <a:defRPr sz="8000">
                <a:solidFill>
                  <a:schemeClr val="lt1"/>
                </a:solidFill>
              </a:defRPr>
            </a:lvl7pPr>
            <a:lvl8pPr lvl="7" rtl="0" algn="l">
              <a:lnSpc>
                <a:spcPct val="100000"/>
              </a:lnSpc>
              <a:spcBef>
                <a:spcPts val="0"/>
              </a:spcBef>
              <a:spcAft>
                <a:spcPts val="0"/>
              </a:spcAft>
              <a:buClr>
                <a:schemeClr val="lt1"/>
              </a:buClr>
              <a:buSzPts val="8000"/>
              <a:buNone/>
              <a:defRPr sz="8000">
                <a:solidFill>
                  <a:schemeClr val="lt1"/>
                </a:solidFill>
              </a:defRPr>
            </a:lvl8pPr>
            <a:lvl9pPr lvl="8" rtl="0"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94" name="Google Shape;94;p5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Clr>
                <a:schemeClr val="lt1"/>
              </a:buClr>
              <a:buSzPts val="1300"/>
              <a:buChar char="●"/>
              <a:defRPr>
                <a:solidFill>
                  <a:schemeClr val="lt1"/>
                </a:solidFill>
              </a:defRPr>
            </a:lvl1pPr>
            <a:lvl2pPr indent="-298450" lvl="1" marL="914400" rtl="0" algn="l">
              <a:lnSpc>
                <a:spcPct val="115000"/>
              </a:lnSpc>
              <a:spcBef>
                <a:spcPts val="1600"/>
              </a:spcBef>
              <a:spcAft>
                <a:spcPts val="0"/>
              </a:spcAft>
              <a:buClr>
                <a:schemeClr val="lt1"/>
              </a:buClr>
              <a:buSzPts val="1100"/>
              <a:buChar char="○"/>
              <a:defRPr>
                <a:solidFill>
                  <a:schemeClr val="lt1"/>
                </a:solidFill>
              </a:defRPr>
            </a:lvl2pPr>
            <a:lvl3pPr indent="-298450" lvl="2" marL="1371600" rtl="0" algn="l">
              <a:lnSpc>
                <a:spcPct val="115000"/>
              </a:lnSpc>
              <a:spcBef>
                <a:spcPts val="1600"/>
              </a:spcBef>
              <a:spcAft>
                <a:spcPts val="0"/>
              </a:spcAft>
              <a:buClr>
                <a:schemeClr val="lt1"/>
              </a:buClr>
              <a:buSzPts val="1100"/>
              <a:buChar char="■"/>
              <a:defRPr>
                <a:solidFill>
                  <a:schemeClr val="lt1"/>
                </a:solidFill>
              </a:defRPr>
            </a:lvl3pPr>
            <a:lvl4pPr indent="-298450" lvl="3" marL="1828800" rtl="0" algn="l">
              <a:lnSpc>
                <a:spcPct val="115000"/>
              </a:lnSpc>
              <a:spcBef>
                <a:spcPts val="1600"/>
              </a:spcBef>
              <a:spcAft>
                <a:spcPts val="0"/>
              </a:spcAft>
              <a:buClr>
                <a:schemeClr val="lt1"/>
              </a:buClr>
              <a:buSzPts val="1100"/>
              <a:buChar char="●"/>
              <a:defRPr>
                <a:solidFill>
                  <a:schemeClr val="lt1"/>
                </a:solidFill>
              </a:defRPr>
            </a:lvl4pPr>
            <a:lvl5pPr indent="-298450" lvl="4" marL="2286000" rtl="0" algn="l">
              <a:lnSpc>
                <a:spcPct val="115000"/>
              </a:lnSpc>
              <a:spcBef>
                <a:spcPts val="1600"/>
              </a:spcBef>
              <a:spcAft>
                <a:spcPts val="0"/>
              </a:spcAft>
              <a:buClr>
                <a:schemeClr val="lt1"/>
              </a:buClr>
              <a:buSzPts val="1100"/>
              <a:buChar char="○"/>
              <a:defRPr>
                <a:solidFill>
                  <a:schemeClr val="lt1"/>
                </a:solidFill>
              </a:defRPr>
            </a:lvl5pPr>
            <a:lvl6pPr indent="-298450" lvl="5" marL="2743200" rtl="0" algn="l">
              <a:lnSpc>
                <a:spcPct val="115000"/>
              </a:lnSpc>
              <a:spcBef>
                <a:spcPts val="1600"/>
              </a:spcBef>
              <a:spcAft>
                <a:spcPts val="0"/>
              </a:spcAft>
              <a:buClr>
                <a:schemeClr val="lt1"/>
              </a:buClr>
              <a:buSzPts val="1100"/>
              <a:buChar char="■"/>
              <a:defRPr>
                <a:solidFill>
                  <a:schemeClr val="lt1"/>
                </a:solidFill>
              </a:defRPr>
            </a:lvl6pPr>
            <a:lvl7pPr indent="-298450" lvl="6" marL="3200400" rtl="0" algn="l">
              <a:lnSpc>
                <a:spcPct val="115000"/>
              </a:lnSpc>
              <a:spcBef>
                <a:spcPts val="1600"/>
              </a:spcBef>
              <a:spcAft>
                <a:spcPts val="0"/>
              </a:spcAft>
              <a:buClr>
                <a:schemeClr val="lt1"/>
              </a:buClr>
              <a:buSzPts val="1100"/>
              <a:buChar char="●"/>
              <a:defRPr>
                <a:solidFill>
                  <a:schemeClr val="lt1"/>
                </a:solidFill>
              </a:defRPr>
            </a:lvl7pPr>
            <a:lvl8pPr indent="-298450" lvl="7" marL="3657600" rtl="0" algn="l">
              <a:lnSpc>
                <a:spcPct val="115000"/>
              </a:lnSpc>
              <a:spcBef>
                <a:spcPts val="1600"/>
              </a:spcBef>
              <a:spcAft>
                <a:spcPts val="0"/>
              </a:spcAft>
              <a:buClr>
                <a:schemeClr val="lt1"/>
              </a:buClr>
              <a:buSzPts val="1100"/>
              <a:buChar char="○"/>
              <a:defRPr>
                <a:solidFill>
                  <a:schemeClr val="lt1"/>
                </a:solidFill>
              </a:defRPr>
            </a:lvl8pPr>
            <a:lvl9pPr indent="-298450" lvl="8" marL="4114800" rtl="0" algn="l">
              <a:lnSpc>
                <a:spcPct val="115000"/>
              </a:lnSpc>
              <a:spcBef>
                <a:spcPts val="1600"/>
              </a:spcBef>
              <a:spcAft>
                <a:spcPts val="1600"/>
              </a:spcAft>
              <a:buClr>
                <a:schemeClr val="lt1"/>
              </a:buClr>
              <a:buSzPts val="1100"/>
              <a:buChar char="■"/>
              <a:defRPr>
                <a:solidFill>
                  <a:schemeClr val="lt1"/>
                </a:solidFill>
              </a:defRPr>
            </a:lvl9pPr>
          </a:lstStyle>
          <a:p/>
        </p:txBody>
      </p:sp>
      <p:sp>
        <p:nvSpPr>
          <p:cNvPr id="95" name="Google Shape;95;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98" name="Shape 98"/>
        <p:cNvGrpSpPr/>
        <p:nvPr/>
      </p:nvGrpSpPr>
      <p:grpSpPr>
        <a:xfrm>
          <a:off x="0" y="0"/>
          <a:ext cx="0" cy="0"/>
          <a:chOff x="0" y="0"/>
          <a:chExt cx="0" cy="0"/>
        </a:xfrm>
      </p:grpSpPr>
      <p:sp>
        <p:nvSpPr>
          <p:cNvPr id="99" name="Google Shape;99;p5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00" name="Google Shape;100;p5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01" name="Google Shape;101;p5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02" name="Google Shape;102;p5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03" name="Google Shape;103;p5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104" name="Shape 104"/>
        <p:cNvGrpSpPr/>
        <p:nvPr/>
      </p:nvGrpSpPr>
      <p:grpSpPr>
        <a:xfrm>
          <a:off x="0" y="0"/>
          <a:ext cx="0" cy="0"/>
          <a:chOff x="0" y="0"/>
          <a:chExt cx="0" cy="0"/>
        </a:xfrm>
      </p:grpSpPr>
      <p:sp>
        <p:nvSpPr>
          <p:cNvPr id="105" name="Google Shape;105;p5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106" name="Google Shape;106;p54"/>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07" name="Google Shape;107;p54"/>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108" name="Shape 108"/>
        <p:cNvGrpSpPr/>
        <p:nvPr/>
      </p:nvGrpSpPr>
      <p:grpSpPr>
        <a:xfrm>
          <a:off x="0" y="0"/>
          <a:ext cx="0" cy="0"/>
          <a:chOff x="0" y="0"/>
          <a:chExt cx="0" cy="0"/>
        </a:xfrm>
      </p:grpSpPr>
      <p:sp>
        <p:nvSpPr>
          <p:cNvPr id="109" name="Google Shape;109;p55"/>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110" name="Google Shape;110;p5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111" name="Google Shape;111;p5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12" name="Google Shape;112;p5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113" name="Shape 1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10" name="Shape 10"/>
        <p:cNvGrpSpPr/>
        <p:nvPr/>
      </p:nvGrpSpPr>
      <p:grpSpPr>
        <a:xfrm>
          <a:off x="0" y="0"/>
          <a:ext cx="0" cy="0"/>
          <a:chOff x="0" y="0"/>
          <a:chExt cx="0" cy="0"/>
        </a:xfrm>
      </p:grpSpPr>
      <p:sp>
        <p:nvSpPr>
          <p:cNvPr id="11" name="Google Shape;11;p39"/>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 name="Google Shape;12;p39"/>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3" name="Google Shape;13;p3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4" name="Google Shape;14;p3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114" name="Shape 11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115" name="Shape 11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116" name="Shape 116"/>
        <p:cNvGrpSpPr/>
        <p:nvPr/>
      </p:nvGrpSpPr>
      <p:grpSpPr>
        <a:xfrm>
          <a:off x="0" y="0"/>
          <a:ext cx="0" cy="0"/>
          <a:chOff x="0" y="0"/>
          <a:chExt cx="0" cy="0"/>
        </a:xfrm>
      </p:grpSpPr>
      <p:grpSp>
        <p:nvGrpSpPr>
          <p:cNvPr id="117" name="Google Shape;117;p59"/>
          <p:cNvGrpSpPr/>
          <p:nvPr/>
        </p:nvGrpSpPr>
        <p:grpSpPr>
          <a:xfrm>
            <a:off x="8469122" y="4803781"/>
            <a:ext cx="420491" cy="137010"/>
            <a:chOff x="0" y="0"/>
            <a:chExt cx="2077525" cy="676925"/>
          </a:xfrm>
        </p:grpSpPr>
        <p:sp>
          <p:nvSpPr>
            <p:cNvPr id="118" name="Google Shape;118;p5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 name="Google Shape;119;p5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 name="Google Shape;120;p5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 name="Google Shape;121;p5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 name="Google Shape;122;p5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3" name="Google Shape;123;p5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_2">
    <p:spTree>
      <p:nvGrpSpPr>
        <p:cNvPr id="124" name="Shape 124"/>
        <p:cNvGrpSpPr/>
        <p:nvPr/>
      </p:nvGrpSpPr>
      <p:grpSpPr>
        <a:xfrm>
          <a:off x="0" y="0"/>
          <a:ext cx="0" cy="0"/>
          <a:chOff x="0" y="0"/>
          <a:chExt cx="0" cy="0"/>
        </a:xfrm>
      </p:grpSpPr>
      <p:sp>
        <p:nvSpPr>
          <p:cNvPr id="125" name="Google Shape;125;p60"/>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26" name="Google Shape;126;p6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27" name="Google Shape;127;p6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28" name="Google Shape;128;p6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29" name="Google Shape;129;p6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130" name="Shape 130"/>
        <p:cNvGrpSpPr/>
        <p:nvPr/>
      </p:nvGrpSpPr>
      <p:grpSpPr>
        <a:xfrm>
          <a:off x="0" y="0"/>
          <a:ext cx="0" cy="0"/>
          <a:chOff x="0" y="0"/>
          <a:chExt cx="0" cy="0"/>
        </a:xfrm>
      </p:grpSpPr>
      <p:sp>
        <p:nvSpPr>
          <p:cNvPr id="131" name="Google Shape;131;p61"/>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2" name="Google Shape;132;p6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33" name="Google Shape;133;p6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134" name="Shape 134"/>
        <p:cNvGrpSpPr/>
        <p:nvPr/>
      </p:nvGrpSpPr>
      <p:grpSpPr>
        <a:xfrm>
          <a:off x="0" y="0"/>
          <a:ext cx="0" cy="0"/>
          <a:chOff x="0" y="0"/>
          <a:chExt cx="0" cy="0"/>
        </a:xfrm>
      </p:grpSpPr>
      <p:sp>
        <p:nvSpPr>
          <p:cNvPr id="135" name="Google Shape;135;p62"/>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36" name="Google Shape;136;p62"/>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137" name="Shape 137"/>
        <p:cNvGrpSpPr/>
        <p:nvPr/>
      </p:nvGrpSpPr>
      <p:grpSpPr>
        <a:xfrm>
          <a:off x="0" y="0"/>
          <a:ext cx="0" cy="0"/>
          <a:chOff x="0" y="0"/>
          <a:chExt cx="0" cy="0"/>
        </a:xfrm>
      </p:grpSpPr>
      <p:sp>
        <p:nvSpPr>
          <p:cNvPr id="138" name="Google Shape;138;p63"/>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3"/>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40" name="Google Shape;140;p63"/>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260000"/>
              </a:lnSpc>
              <a:spcBef>
                <a:spcPts val="0"/>
              </a:spcBef>
              <a:spcAft>
                <a:spcPts val="0"/>
              </a:spcAft>
              <a:buSzPts val="1300"/>
              <a:buChar char="●"/>
              <a:defRPr sz="1100">
                <a:solidFill>
                  <a:srgbClr val="5F6368"/>
                </a:solidFill>
              </a:defRPr>
            </a:lvl1pPr>
            <a:lvl2pPr indent="-298450" lvl="1" marL="914400" marR="0" rtl="0" algn="l">
              <a:lnSpc>
                <a:spcPct val="260000"/>
              </a:lnSpc>
              <a:spcBef>
                <a:spcPts val="0"/>
              </a:spcBef>
              <a:spcAft>
                <a:spcPts val="0"/>
              </a:spcAft>
              <a:buSzPts val="1100"/>
              <a:buChar char="○"/>
              <a:defRPr sz="1100">
                <a:solidFill>
                  <a:srgbClr val="5F6368"/>
                </a:solidFill>
              </a:defRPr>
            </a:lvl2pPr>
            <a:lvl3pPr indent="-298450" lvl="2" marL="1371600" rtl="0" algn="l">
              <a:lnSpc>
                <a:spcPct val="260000"/>
              </a:lnSpc>
              <a:spcBef>
                <a:spcPts val="0"/>
              </a:spcBef>
              <a:spcAft>
                <a:spcPts val="0"/>
              </a:spcAft>
              <a:buClr>
                <a:srgbClr val="5F6368"/>
              </a:buClr>
              <a:buSzPts val="1100"/>
              <a:buChar char="■"/>
              <a:defRPr sz="1100">
                <a:solidFill>
                  <a:srgbClr val="5F6368"/>
                </a:solidFill>
              </a:defRPr>
            </a:lvl3pPr>
            <a:lvl4pPr indent="-298450" lvl="3" marL="1828800" rtl="0" algn="l">
              <a:lnSpc>
                <a:spcPct val="260000"/>
              </a:lnSpc>
              <a:spcBef>
                <a:spcPts val="1600"/>
              </a:spcBef>
              <a:spcAft>
                <a:spcPts val="0"/>
              </a:spcAft>
              <a:buClr>
                <a:srgbClr val="5F6368"/>
              </a:buClr>
              <a:buSzPts val="1100"/>
              <a:buChar char="●"/>
              <a:defRPr sz="1100">
                <a:solidFill>
                  <a:srgbClr val="5F6368"/>
                </a:solidFill>
              </a:defRPr>
            </a:lvl4pPr>
            <a:lvl5pPr indent="-298450" lvl="4" marL="2286000" rtl="0" algn="l">
              <a:lnSpc>
                <a:spcPct val="260000"/>
              </a:lnSpc>
              <a:spcBef>
                <a:spcPts val="1600"/>
              </a:spcBef>
              <a:spcAft>
                <a:spcPts val="0"/>
              </a:spcAft>
              <a:buClr>
                <a:srgbClr val="5F6368"/>
              </a:buClr>
              <a:buSzPts val="1100"/>
              <a:buChar char="○"/>
              <a:defRPr sz="1100">
                <a:solidFill>
                  <a:srgbClr val="5F6368"/>
                </a:solidFill>
              </a:defRPr>
            </a:lvl5pPr>
            <a:lvl6pPr indent="-298450" lvl="5" marL="2743200" rtl="0" algn="l">
              <a:lnSpc>
                <a:spcPct val="260000"/>
              </a:lnSpc>
              <a:spcBef>
                <a:spcPts val="1600"/>
              </a:spcBef>
              <a:spcAft>
                <a:spcPts val="0"/>
              </a:spcAft>
              <a:buClr>
                <a:srgbClr val="5F6368"/>
              </a:buClr>
              <a:buSzPts val="1100"/>
              <a:buChar char="■"/>
              <a:defRPr sz="1100">
                <a:solidFill>
                  <a:srgbClr val="5F6368"/>
                </a:solidFill>
              </a:defRPr>
            </a:lvl6pPr>
            <a:lvl7pPr indent="-298450" lvl="6" marL="3200400" rtl="0" algn="l">
              <a:lnSpc>
                <a:spcPct val="260000"/>
              </a:lnSpc>
              <a:spcBef>
                <a:spcPts val="1600"/>
              </a:spcBef>
              <a:spcAft>
                <a:spcPts val="0"/>
              </a:spcAft>
              <a:buClr>
                <a:srgbClr val="5F6368"/>
              </a:buClr>
              <a:buSzPts val="1100"/>
              <a:buChar char="●"/>
              <a:defRPr sz="1100">
                <a:solidFill>
                  <a:srgbClr val="5F6368"/>
                </a:solidFill>
              </a:defRPr>
            </a:lvl7pPr>
            <a:lvl8pPr indent="-298450" lvl="7" marL="3657600" rtl="0" algn="l">
              <a:lnSpc>
                <a:spcPct val="260000"/>
              </a:lnSpc>
              <a:spcBef>
                <a:spcPts val="1600"/>
              </a:spcBef>
              <a:spcAft>
                <a:spcPts val="0"/>
              </a:spcAft>
              <a:buClr>
                <a:srgbClr val="5F6368"/>
              </a:buClr>
              <a:buSzPts val="1100"/>
              <a:buChar char="○"/>
              <a:defRPr sz="1100">
                <a:solidFill>
                  <a:srgbClr val="5F6368"/>
                </a:solidFill>
              </a:defRPr>
            </a:lvl8pPr>
            <a:lvl9pPr indent="-298450" lvl="8" marL="4114800" rtl="0" algn="l">
              <a:lnSpc>
                <a:spcPct val="260000"/>
              </a:lnSpc>
              <a:spcBef>
                <a:spcPts val="1600"/>
              </a:spcBef>
              <a:spcAft>
                <a:spcPts val="1600"/>
              </a:spcAft>
              <a:buClr>
                <a:srgbClr val="5F6368"/>
              </a:buClr>
              <a:buSzPts val="1100"/>
              <a:buChar char="■"/>
              <a:defRPr sz="1100">
                <a:solidFill>
                  <a:srgbClr val="5F6368"/>
                </a:solidFill>
              </a:defRPr>
            </a:lvl9pPr>
          </a:lstStyle>
          <a:p/>
        </p:txBody>
      </p:sp>
      <p:sp>
        <p:nvSpPr>
          <p:cNvPr id="141" name="Google Shape;141;p63"/>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2" name="Google Shape;142;p63"/>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43" name="Shape 143"/>
        <p:cNvGrpSpPr/>
        <p:nvPr/>
      </p:nvGrpSpPr>
      <p:grpSpPr>
        <a:xfrm>
          <a:off x="0" y="0"/>
          <a:ext cx="0" cy="0"/>
          <a:chOff x="0" y="0"/>
          <a:chExt cx="0" cy="0"/>
        </a:xfrm>
      </p:grpSpPr>
      <p:sp>
        <p:nvSpPr>
          <p:cNvPr id="144" name="Google Shape;144;p64"/>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45" name="Google Shape;145;p6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46" name="Google Shape;146;p6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47" name="Google Shape;147;p6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48" name="Google Shape;148;p64"/>
          <p:cNvPicPr preferRelativeResize="0"/>
          <p:nvPr/>
        </p:nvPicPr>
        <p:blipFill rotWithShape="1">
          <a:blip r:embed="rId2">
            <a:alphaModFix/>
          </a:blip>
          <a:srcRect b="0" l="0" r="0" t="0"/>
          <a:stretch/>
        </p:blipFill>
        <p:spPr>
          <a:xfrm>
            <a:off x="8465703" y="4799509"/>
            <a:ext cx="438912" cy="14312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49" name="Shape 149"/>
        <p:cNvGrpSpPr/>
        <p:nvPr/>
      </p:nvGrpSpPr>
      <p:grpSpPr>
        <a:xfrm>
          <a:off x="0" y="0"/>
          <a:ext cx="0" cy="0"/>
          <a:chOff x="0" y="0"/>
          <a:chExt cx="0" cy="0"/>
        </a:xfrm>
      </p:grpSpPr>
      <p:sp>
        <p:nvSpPr>
          <p:cNvPr id="150" name="Google Shape;150;p65"/>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51" name="Google Shape;151;p65"/>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52" name="Shape 152"/>
        <p:cNvGrpSpPr/>
        <p:nvPr/>
      </p:nvGrpSpPr>
      <p:grpSpPr>
        <a:xfrm>
          <a:off x="0" y="0"/>
          <a:ext cx="0" cy="0"/>
          <a:chOff x="0" y="0"/>
          <a:chExt cx="0" cy="0"/>
        </a:xfrm>
      </p:grpSpPr>
      <p:sp>
        <p:nvSpPr>
          <p:cNvPr id="153" name="Google Shape;153;p66"/>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54" name="Google Shape;154;p6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55" name="Google Shape;155;p6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15" name="Shape 15"/>
        <p:cNvGrpSpPr/>
        <p:nvPr/>
      </p:nvGrpSpPr>
      <p:grpSpPr>
        <a:xfrm>
          <a:off x="0" y="0"/>
          <a:ext cx="0" cy="0"/>
          <a:chOff x="0" y="0"/>
          <a:chExt cx="0" cy="0"/>
        </a:xfrm>
      </p:grpSpPr>
      <p:sp>
        <p:nvSpPr>
          <p:cNvPr id="16" name="Google Shape;16;p40"/>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7" name="Google Shape;17;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 name="Google Shape;18;p4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56" name="Shape 156"/>
        <p:cNvGrpSpPr/>
        <p:nvPr/>
      </p:nvGrpSpPr>
      <p:grpSpPr>
        <a:xfrm>
          <a:off x="0" y="0"/>
          <a:ext cx="0" cy="0"/>
          <a:chOff x="0" y="0"/>
          <a:chExt cx="0" cy="0"/>
        </a:xfrm>
      </p:grpSpPr>
      <p:sp>
        <p:nvSpPr>
          <p:cNvPr id="157" name="Google Shape;157;p67"/>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158" name="Google Shape;158;p67"/>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159" name="Shape 159"/>
        <p:cNvGrpSpPr/>
        <p:nvPr/>
      </p:nvGrpSpPr>
      <p:grpSpPr>
        <a:xfrm>
          <a:off x="0" y="0"/>
          <a:ext cx="0" cy="0"/>
          <a:chOff x="0" y="0"/>
          <a:chExt cx="0" cy="0"/>
        </a:xfrm>
      </p:grpSpPr>
      <p:sp>
        <p:nvSpPr>
          <p:cNvPr id="160" name="Google Shape;160;p68"/>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30000"/>
              </a:lnSpc>
              <a:spcBef>
                <a:spcPts val="0"/>
              </a:spcBef>
              <a:spcAft>
                <a:spcPts val="0"/>
              </a:spcAft>
              <a:buSzPts val="1300"/>
              <a:buChar char="●"/>
              <a:defRPr sz="1100">
                <a:solidFill>
                  <a:srgbClr val="5F6368"/>
                </a:solidFill>
              </a:defRPr>
            </a:lvl1pPr>
            <a:lvl2pPr indent="-298450" lvl="1" marL="914400" marR="0" rtl="0" algn="l">
              <a:lnSpc>
                <a:spcPct val="130000"/>
              </a:lnSpc>
              <a:spcBef>
                <a:spcPts val="0"/>
              </a:spcBef>
              <a:spcAft>
                <a:spcPts val="0"/>
              </a:spcAft>
              <a:buSzPts val="1100"/>
              <a:buChar char="○"/>
              <a:defRPr sz="1100">
                <a:solidFill>
                  <a:srgbClr val="5F6368"/>
                </a:solidFill>
              </a:defRPr>
            </a:lvl2pPr>
            <a:lvl3pPr indent="-298450" lvl="2" marL="1371600" rtl="0" algn="l">
              <a:lnSpc>
                <a:spcPct val="130000"/>
              </a:lnSpc>
              <a:spcBef>
                <a:spcPts val="0"/>
              </a:spcBef>
              <a:spcAft>
                <a:spcPts val="0"/>
              </a:spcAft>
              <a:buClr>
                <a:srgbClr val="5F6368"/>
              </a:buClr>
              <a:buSzPts val="1100"/>
              <a:buChar char="■"/>
              <a:defRPr sz="1100">
                <a:solidFill>
                  <a:srgbClr val="5F6368"/>
                </a:solidFill>
              </a:defRPr>
            </a:lvl3pPr>
            <a:lvl4pPr indent="-298450" lvl="3" marL="1828800" rtl="0" algn="l">
              <a:lnSpc>
                <a:spcPct val="130000"/>
              </a:lnSpc>
              <a:spcBef>
                <a:spcPts val="1600"/>
              </a:spcBef>
              <a:spcAft>
                <a:spcPts val="0"/>
              </a:spcAft>
              <a:buClr>
                <a:srgbClr val="5F6368"/>
              </a:buClr>
              <a:buSzPts val="1100"/>
              <a:buChar char="●"/>
              <a:defRPr sz="1100">
                <a:solidFill>
                  <a:srgbClr val="5F6368"/>
                </a:solidFill>
              </a:defRPr>
            </a:lvl4pPr>
            <a:lvl5pPr indent="-298450" lvl="4" marL="2286000" rtl="0" algn="l">
              <a:lnSpc>
                <a:spcPct val="130000"/>
              </a:lnSpc>
              <a:spcBef>
                <a:spcPts val="1600"/>
              </a:spcBef>
              <a:spcAft>
                <a:spcPts val="0"/>
              </a:spcAft>
              <a:buClr>
                <a:srgbClr val="5F6368"/>
              </a:buClr>
              <a:buSzPts val="1100"/>
              <a:buChar char="○"/>
              <a:defRPr sz="1100">
                <a:solidFill>
                  <a:srgbClr val="5F6368"/>
                </a:solidFill>
              </a:defRPr>
            </a:lvl5pPr>
            <a:lvl6pPr indent="-298450" lvl="5" marL="2743200" rtl="0" algn="l">
              <a:lnSpc>
                <a:spcPct val="130000"/>
              </a:lnSpc>
              <a:spcBef>
                <a:spcPts val="1600"/>
              </a:spcBef>
              <a:spcAft>
                <a:spcPts val="0"/>
              </a:spcAft>
              <a:buClr>
                <a:srgbClr val="5F6368"/>
              </a:buClr>
              <a:buSzPts val="1100"/>
              <a:buChar char="■"/>
              <a:defRPr sz="1100">
                <a:solidFill>
                  <a:srgbClr val="5F6368"/>
                </a:solidFill>
              </a:defRPr>
            </a:lvl6pPr>
            <a:lvl7pPr indent="-298450" lvl="6" marL="3200400" rtl="0" algn="l">
              <a:lnSpc>
                <a:spcPct val="130000"/>
              </a:lnSpc>
              <a:spcBef>
                <a:spcPts val="1600"/>
              </a:spcBef>
              <a:spcAft>
                <a:spcPts val="0"/>
              </a:spcAft>
              <a:buClr>
                <a:srgbClr val="5F6368"/>
              </a:buClr>
              <a:buSzPts val="1100"/>
              <a:buChar char="●"/>
              <a:defRPr sz="1100">
                <a:solidFill>
                  <a:srgbClr val="5F6368"/>
                </a:solidFill>
              </a:defRPr>
            </a:lvl7pPr>
            <a:lvl8pPr indent="-298450" lvl="7" marL="3657600" rtl="0" algn="l">
              <a:lnSpc>
                <a:spcPct val="130000"/>
              </a:lnSpc>
              <a:spcBef>
                <a:spcPts val="1600"/>
              </a:spcBef>
              <a:spcAft>
                <a:spcPts val="0"/>
              </a:spcAft>
              <a:buClr>
                <a:srgbClr val="5F6368"/>
              </a:buClr>
              <a:buSzPts val="1100"/>
              <a:buChar char="○"/>
              <a:defRPr sz="1100">
                <a:solidFill>
                  <a:srgbClr val="5F6368"/>
                </a:solidFill>
              </a:defRPr>
            </a:lvl8pPr>
            <a:lvl9pPr indent="-298450" lvl="8" marL="4114800" rtl="0" algn="l">
              <a:lnSpc>
                <a:spcPct val="130000"/>
              </a:lnSpc>
              <a:spcBef>
                <a:spcPts val="1600"/>
              </a:spcBef>
              <a:spcAft>
                <a:spcPts val="1600"/>
              </a:spcAft>
              <a:buClr>
                <a:srgbClr val="5F6368"/>
              </a:buClr>
              <a:buSzPts val="1100"/>
              <a:buChar char="■"/>
              <a:defRPr sz="1100">
                <a:solidFill>
                  <a:srgbClr val="5F6368"/>
                </a:solidFill>
              </a:defRPr>
            </a:lvl9pPr>
          </a:lstStyle>
          <a:p/>
        </p:txBody>
      </p:sp>
      <p:sp>
        <p:nvSpPr>
          <p:cNvPr id="161" name="Google Shape;161;p68"/>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 name="Google Shape;162;p6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4" name="Google Shape;164;p68"/>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165" name="Shape 165"/>
        <p:cNvGrpSpPr/>
        <p:nvPr/>
      </p:nvGrpSpPr>
      <p:grpSpPr>
        <a:xfrm>
          <a:off x="0" y="0"/>
          <a:ext cx="0" cy="0"/>
          <a:chOff x="0" y="0"/>
          <a:chExt cx="0" cy="0"/>
        </a:xfrm>
      </p:grpSpPr>
      <p:sp>
        <p:nvSpPr>
          <p:cNvPr id="166" name="Google Shape;166;p6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9"/>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68" name="Google Shape;168;p6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260000"/>
              </a:lnSpc>
              <a:spcBef>
                <a:spcPts val="0"/>
              </a:spcBef>
              <a:spcAft>
                <a:spcPts val="0"/>
              </a:spcAft>
              <a:buSzPts val="1300"/>
              <a:buChar char="●"/>
              <a:defRPr sz="1100">
                <a:solidFill>
                  <a:srgbClr val="5F6368"/>
                </a:solidFill>
              </a:defRPr>
            </a:lvl1pPr>
            <a:lvl2pPr indent="-298450" lvl="1" marL="914400" marR="0" rtl="0" algn="l">
              <a:lnSpc>
                <a:spcPct val="260000"/>
              </a:lnSpc>
              <a:spcBef>
                <a:spcPts val="0"/>
              </a:spcBef>
              <a:spcAft>
                <a:spcPts val="0"/>
              </a:spcAft>
              <a:buSzPts val="1100"/>
              <a:buChar char="○"/>
              <a:defRPr sz="1100">
                <a:solidFill>
                  <a:srgbClr val="5F6368"/>
                </a:solidFill>
              </a:defRPr>
            </a:lvl2pPr>
            <a:lvl3pPr indent="-298450" lvl="2" marL="1371600" rtl="0" algn="l">
              <a:lnSpc>
                <a:spcPct val="260000"/>
              </a:lnSpc>
              <a:spcBef>
                <a:spcPts val="0"/>
              </a:spcBef>
              <a:spcAft>
                <a:spcPts val="0"/>
              </a:spcAft>
              <a:buClr>
                <a:srgbClr val="5F6368"/>
              </a:buClr>
              <a:buSzPts val="1100"/>
              <a:buChar char="■"/>
              <a:defRPr sz="1100">
                <a:solidFill>
                  <a:srgbClr val="5F6368"/>
                </a:solidFill>
              </a:defRPr>
            </a:lvl3pPr>
            <a:lvl4pPr indent="-298450" lvl="3" marL="1828800" rtl="0" algn="l">
              <a:lnSpc>
                <a:spcPct val="260000"/>
              </a:lnSpc>
              <a:spcBef>
                <a:spcPts val="1600"/>
              </a:spcBef>
              <a:spcAft>
                <a:spcPts val="0"/>
              </a:spcAft>
              <a:buClr>
                <a:srgbClr val="5F6368"/>
              </a:buClr>
              <a:buSzPts val="1100"/>
              <a:buChar char="●"/>
              <a:defRPr sz="1100">
                <a:solidFill>
                  <a:srgbClr val="5F6368"/>
                </a:solidFill>
              </a:defRPr>
            </a:lvl4pPr>
            <a:lvl5pPr indent="-298450" lvl="4" marL="2286000" rtl="0" algn="l">
              <a:lnSpc>
                <a:spcPct val="260000"/>
              </a:lnSpc>
              <a:spcBef>
                <a:spcPts val="1600"/>
              </a:spcBef>
              <a:spcAft>
                <a:spcPts val="0"/>
              </a:spcAft>
              <a:buClr>
                <a:srgbClr val="5F6368"/>
              </a:buClr>
              <a:buSzPts val="1100"/>
              <a:buChar char="○"/>
              <a:defRPr sz="1100">
                <a:solidFill>
                  <a:srgbClr val="5F6368"/>
                </a:solidFill>
              </a:defRPr>
            </a:lvl5pPr>
            <a:lvl6pPr indent="-298450" lvl="5" marL="2743200" rtl="0" algn="l">
              <a:lnSpc>
                <a:spcPct val="260000"/>
              </a:lnSpc>
              <a:spcBef>
                <a:spcPts val="1600"/>
              </a:spcBef>
              <a:spcAft>
                <a:spcPts val="0"/>
              </a:spcAft>
              <a:buClr>
                <a:srgbClr val="5F6368"/>
              </a:buClr>
              <a:buSzPts val="1100"/>
              <a:buChar char="■"/>
              <a:defRPr sz="1100">
                <a:solidFill>
                  <a:srgbClr val="5F6368"/>
                </a:solidFill>
              </a:defRPr>
            </a:lvl6pPr>
            <a:lvl7pPr indent="-298450" lvl="6" marL="3200400" rtl="0" algn="l">
              <a:lnSpc>
                <a:spcPct val="260000"/>
              </a:lnSpc>
              <a:spcBef>
                <a:spcPts val="1600"/>
              </a:spcBef>
              <a:spcAft>
                <a:spcPts val="0"/>
              </a:spcAft>
              <a:buClr>
                <a:srgbClr val="5F6368"/>
              </a:buClr>
              <a:buSzPts val="1100"/>
              <a:buChar char="●"/>
              <a:defRPr sz="1100">
                <a:solidFill>
                  <a:srgbClr val="5F6368"/>
                </a:solidFill>
              </a:defRPr>
            </a:lvl7pPr>
            <a:lvl8pPr indent="-298450" lvl="7" marL="3657600" rtl="0" algn="l">
              <a:lnSpc>
                <a:spcPct val="260000"/>
              </a:lnSpc>
              <a:spcBef>
                <a:spcPts val="1600"/>
              </a:spcBef>
              <a:spcAft>
                <a:spcPts val="0"/>
              </a:spcAft>
              <a:buClr>
                <a:srgbClr val="5F6368"/>
              </a:buClr>
              <a:buSzPts val="1100"/>
              <a:buChar char="○"/>
              <a:defRPr sz="1100">
                <a:solidFill>
                  <a:srgbClr val="5F6368"/>
                </a:solidFill>
              </a:defRPr>
            </a:lvl8pPr>
            <a:lvl9pPr indent="-298450" lvl="8" marL="4114800" rtl="0" algn="l">
              <a:lnSpc>
                <a:spcPct val="260000"/>
              </a:lnSpc>
              <a:spcBef>
                <a:spcPts val="1600"/>
              </a:spcBef>
              <a:spcAft>
                <a:spcPts val="1600"/>
              </a:spcAft>
              <a:buClr>
                <a:srgbClr val="5F6368"/>
              </a:buClr>
              <a:buSzPts val="1100"/>
              <a:buChar char="■"/>
              <a:defRPr sz="1100">
                <a:solidFill>
                  <a:srgbClr val="5F6368"/>
                </a:solidFill>
              </a:defRPr>
            </a:lvl9pPr>
          </a:lstStyle>
          <a:p/>
        </p:txBody>
      </p:sp>
      <p:sp>
        <p:nvSpPr>
          <p:cNvPr id="169" name="Google Shape;169;p6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0" name="Google Shape;170;p6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171" name="Shape 171"/>
        <p:cNvGrpSpPr/>
        <p:nvPr/>
      </p:nvGrpSpPr>
      <p:grpSpPr>
        <a:xfrm>
          <a:off x="0" y="0"/>
          <a:ext cx="0" cy="0"/>
          <a:chOff x="0" y="0"/>
          <a:chExt cx="0" cy="0"/>
        </a:xfrm>
      </p:grpSpPr>
      <p:sp>
        <p:nvSpPr>
          <p:cNvPr id="172" name="Google Shape;172;p7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70"/>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74" name="Google Shape;174;p70"/>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260000"/>
              </a:lnSpc>
              <a:spcBef>
                <a:spcPts val="0"/>
              </a:spcBef>
              <a:spcAft>
                <a:spcPts val="0"/>
              </a:spcAft>
              <a:buSzPts val="1300"/>
              <a:buChar char="●"/>
              <a:defRPr sz="1100">
                <a:solidFill>
                  <a:srgbClr val="5F6368"/>
                </a:solidFill>
              </a:defRPr>
            </a:lvl1pPr>
            <a:lvl2pPr indent="-298450" lvl="1" marL="914400" marR="0" rtl="0" algn="l">
              <a:lnSpc>
                <a:spcPct val="260000"/>
              </a:lnSpc>
              <a:spcBef>
                <a:spcPts val="0"/>
              </a:spcBef>
              <a:spcAft>
                <a:spcPts val="0"/>
              </a:spcAft>
              <a:buSzPts val="1100"/>
              <a:buChar char="○"/>
              <a:defRPr sz="1100">
                <a:solidFill>
                  <a:srgbClr val="5F6368"/>
                </a:solidFill>
              </a:defRPr>
            </a:lvl2pPr>
            <a:lvl3pPr indent="-298450" lvl="2" marL="1371600" rtl="0" algn="l">
              <a:lnSpc>
                <a:spcPct val="260000"/>
              </a:lnSpc>
              <a:spcBef>
                <a:spcPts val="0"/>
              </a:spcBef>
              <a:spcAft>
                <a:spcPts val="0"/>
              </a:spcAft>
              <a:buClr>
                <a:srgbClr val="5F6368"/>
              </a:buClr>
              <a:buSzPts val="1100"/>
              <a:buChar char="■"/>
              <a:defRPr sz="1100">
                <a:solidFill>
                  <a:srgbClr val="5F6368"/>
                </a:solidFill>
              </a:defRPr>
            </a:lvl3pPr>
            <a:lvl4pPr indent="-298450" lvl="3" marL="1828800" rtl="0" algn="l">
              <a:lnSpc>
                <a:spcPct val="260000"/>
              </a:lnSpc>
              <a:spcBef>
                <a:spcPts val="1600"/>
              </a:spcBef>
              <a:spcAft>
                <a:spcPts val="0"/>
              </a:spcAft>
              <a:buClr>
                <a:srgbClr val="5F6368"/>
              </a:buClr>
              <a:buSzPts val="1100"/>
              <a:buChar char="●"/>
              <a:defRPr sz="1100">
                <a:solidFill>
                  <a:srgbClr val="5F6368"/>
                </a:solidFill>
              </a:defRPr>
            </a:lvl4pPr>
            <a:lvl5pPr indent="-298450" lvl="4" marL="2286000" rtl="0" algn="l">
              <a:lnSpc>
                <a:spcPct val="260000"/>
              </a:lnSpc>
              <a:spcBef>
                <a:spcPts val="1600"/>
              </a:spcBef>
              <a:spcAft>
                <a:spcPts val="0"/>
              </a:spcAft>
              <a:buClr>
                <a:srgbClr val="5F6368"/>
              </a:buClr>
              <a:buSzPts val="1100"/>
              <a:buChar char="○"/>
              <a:defRPr sz="1100">
                <a:solidFill>
                  <a:srgbClr val="5F6368"/>
                </a:solidFill>
              </a:defRPr>
            </a:lvl5pPr>
            <a:lvl6pPr indent="-298450" lvl="5" marL="2743200" rtl="0" algn="l">
              <a:lnSpc>
                <a:spcPct val="260000"/>
              </a:lnSpc>
              <a:spcBef>
                <a:spcPts val="1600"/>
              </a:spcBef>
              <a:spcAft>
                <a:spcPts val="0"/>
              </a:spcAft>
              <a:buClr>
                <a:srgbClr val="5F6368"/>
              </a:buClr>
              <a:buSzPts val="1100"/>
              <a:buChar char="■"/>
              <a:defRPr sz="1100">
                <a:solidFill>
                  <a:srgbClr val="5F6368"/>
                </a:solidFill>
              </a:defRPr>
            </a:lvl6pPr>
            <a:lvl7pPr indent="-298450" lvl="6" marL="3200400" rtl="0" algn="l">
              <a:lnSpc>
                <a:spcPct val="260000"/>
              </a:lnSpc>
              <a:spcBef>
                <a:spcPts val="1600"/>
              </a:spcBef>
              <a:spcAft>
                <a:spcPts val="0"/>
              </a:spcAft>
              <a:buClr>
                <a:srgbClr val="5F6368"/>
              </a:buClr>
              <a:buSzPts val="1100"/>
              <a:buChar char="●"/>
              <a:defRPr sz="1100">
                <a:solidFill>
                  <a:srgbClr val="5F6368"/>
                </a:solidFill>
              </a:defRPr>
            </a:lvl7pPr>
            <a:lvl8pPr indent="-298450" lvl="7" marL="3657600" rtl="0" algn="l">
              <a:lnSpc>
                <a:spcPct val="260000"/>
              </a:lnSpc>
              <a:spcBef>
                <a:spcPts val="1600"/>
              </a:spcBef>
              <a:spcAft>
                <a:spcPts val="0"/>
              </a:spcAft>
              <a:buClr>
                <a:srgbClr val="5F6368"/>
              </a:buClr>
              <a:buSzPts val="1100"/>
              <a:buChar char="○"/>
              <a:defRPr sz="1100">
                <a:solidFill>
                  <a:srgbClr val="5F6368"/>
                </a:solidFill>
              </a:defRPr>
            </a:lvl8pPr>
            <a:lvl9pPr indent="-298450" lvl="8" marL="4114800" rtl="0" algn="l">
              <a:lnSpc>
                <a:spcPct val="260000"/>
              </a:lnSpc>
              <a:spcBef>
                <a:spcPts val="1600"/>
              </a:spcBef>
              <a:spcAft>
                <a:spcPts val="1600"/>
              </a:spcAft>
              <a:buClr>
                <a:srgbClr val="5F6368"/>
              </a:buClr>
              <a:buSzPts val="1100"/>
              <a:buChar char="■"/>
              <a:defRPr sz="1100">
                <a:solidFill>
                  <a:srgbClr val="5F6368"/>
                </a:solidFill>
              </a:defRPr>
            </a:lvl9pPr>
          </a:lstStyle>
          <a:p/>
        </p:txBody>
      </p:sp>
      <p:sp>
        <p:nvSpPr>
          <p:cNvPr id="175" name="Google Shape;175;p70"/>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70"/>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177" name="Shape 177"/>
        <p:cNvGrpSpPr/>
        <p:nvPr/>
      </p:nvGrpSpPr>
      <p:grpSpPr>
        <a:xfrm>
          <a:off x="0" y="0"/>
          <a:ext cx="0" cy="0"/>
          <a:chOff x="0" y="0"/>
          <a:chExt cx="0" cy="0"/>
        </a:xfrm>
      </p:grpSpPr>
      <p:sp>
        <p:nvSpPr>
          <p:cNvPr id="178" name="Google Shape;178;p71"/>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79" name="Google Shape;179;p71"/>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80" name="Google Shape;180;p71"/>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181" name="Shape 181"/>
        <p:cNvGrpSpPr/>
        <p:nvPr/>
      </p:nvGrpSpPr>
      <p:grpSpPr>
        <a:xfrm>
          <a:off x="0" y="0"/>
          <a:ext cx="0" cy="0"/>
          <a:chOff x="0" y="0"/>
          <a:chExt cx="0" cy="0"/>
        </a:xfrm>
      </p:grpSpPr>
      <p:sp>
        <p:nvSpPr>
          <p:cNvPr id="182" name="Google Shape;182;p72"/>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83" name="Google Shape;183;p7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84" name="Google Shape;184;p7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_2">
    <p:spTree>
      <p:nvGrpSpPr>
        <p:cNvPr id="185" name="Shape 185"/>
        <p:cNvGrpSpPr/>
        <p:nvPr/>
      </p:nvGrpSpPr>
      <p:grpSpPr>
        <a:xfrm>
          <a:off x="0" y="0"/>
          <a:ext cx="0" cy="0"/>
          <a:chOff x="0" y="0"/>
          <a:chExt cx="0" cy="0"/>
        </a:xfrm>
      </p:grpSpPr>
      <p:sp>
        <p:nvSpPr>
          <p:cNvPr id="186" name="Google Shape;186;p73"/>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87" name="Google Shape;187;p7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88" name="Google Shape;188;p7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_2">
    <p:spTree>
      <p:nvGrpSpPr>
        <p:cNvPr id="189" name="Shape 189"/>
        <p:cNvGrpSpPr/>
        <p:nvPr/>
      </p:nvGrpSpPr>
      <p:grpSpPr>
        <a:xfrm>
          <a:off x="0" y="0"/>
          <a:ext cx="0" cy="0"/>
          <a:chOff x="0" y="0"/>
          <a:chExt cx="0" cy="0"/>
        </a:xfrm>
      </p:grpSpPr>
      <p:sp>
        <p:nvSpPr>
          <p:cNvPr id="190" name="Google Shape;190;p74"/>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91" name="Google Shape;191;p7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Arial"/>
              <a:buNone/>
              <a:defRPr b="0" i="0" sz="36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cxnSp>
        <p:nvCxnSpPr>
          <p:cNvPr id="192" name="Google Shape;192;p7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193" name="Shape 193"/>
        <p:cNvGrpSpPr/>
        <p:nvPr/>
      </p:nvGrpSpPr>
      <p:grpSpPr>
        <a:xfrm>
          <a:off x="0" y="0"/>
          <a:ext cx="0" cy="0"/>
          <a:chOff x="0" y="0"/>
          <a:chExt cx="0" cy="0"/>
        </a:xfrm>
      </p:grpSpPr>
      <p:sp>
        <p:nvSpPr>
          <p:cNvPr id="194" name="Google Shape;194;p75"/>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Internal Only</a:t>
            </a:r>
            <a:endParaRPr b="0" i="0" sz="1400" u="none" cap="none" strike="noStrike">
              <a:solidFill>
                <a:srgbClr val="FFFFFF"/>
              </a:solidFill>
              <a:latin typeface="Arial"/>
              <a:ea typeface="Arial"/>
              <a:cs typeface="Arial"/>
              <a:sym typeface="Arial"/>
            </a:endParaRPr>
          </a:p>
        </p:txBody>
      </p:sp>
      <p:sp>
        <p:nvSpPr>
          <p:cNvPr id="195" name="Google Shape;195;p75"/>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196" name="Google Shape;196;p75"/>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197" name="Google Shape;197;p75"/>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0"/>
              </a:spcBef>
              <a:spcAft>
                <a:spcPts val="0"/>
              </a:spcAft>
              <a:buClr>
                <a:srgbClr val="3C4043"/>
              </a:buClr>
              <a:buSzPts val="2400"/>
              <a:buFont typeface="Arial"/>
              <a:buNone/>
              <a:defRPr i="0" sz="2400" u="none" cap="none" strike="noStrike">
                <a:solidFill>
                  <a:srgbClr val="3C4043"/>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19" name="Shape 19"/>
        <p:cNvGrpSpPr/>
        <p:nvPr/>
      </p:nvGrpSpPr>
      <p:grpSpPr>
        <a:xfrm>
          <a:off x="0" y="0"/>
          <a:ext cx="0" cy="0"/>
          <a:chOff x="0" y="0"/>
          <a:chExt cx="0" cy="0"/>
        </a:xfrm>
      </p:grpSpPr>
      <p:sp>
        <p:nvSpPr>
          <p:cNvPr id="20" name="Google Shape;20;p41"/>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1" name="Google Shape;21;p41"/>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Arial"/>
              <a:ea typeface="Arial"/>
              <a:cs typeface="Arial"/>
              <a:sym typeface="Arial"/>
            </a:endParaRPr>
          </a:p>
        </p:txBody>
      </p:sp>
      <p:sp>
        <p:nvSpPr>
          <p:cNvPr id="22" name="Google Shape;22;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3" name="Google Shape;23;p41"/>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4" name="Google Shape;24;p4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25" name="Shape 25"/>
        <p:cNvGrpSpPr/>
        <p:nvPr/>
      </p:nvGrpSpPr>
      <p:grpSpPr>
        <a:xfrm>
          <a:off x="0" y="0"/>
          <a:ext cx="0" cy="0"/>
          <a:chOff x="0" y="0"/>
          <a:chExt cx="0" cy="0"/>
        </a:xfrm>
      </p:grpSpPr>
      <p:sp>
        <p:nvSpPr>
          <p:cNvPr id="26" name="Google Shape;26;p4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 name="Google Shape;27;p42"/>
          <p:cNvGrpSpPr/>
          <p:nvPr/>
        </p:nvGrpSpPr>
        <p:grpSpPr>
          <a:xfrm>
            <a:off x="830394" y="1191276"/>
            <a:ext cx="745764" cy="45826"/>
            <a:chOff x="4580561" y="2589004"/>
            <a:chExt cx="1064464" cy="25200"/>
          </a:xfrm>
        </p:grpSpPr>
        <p:sp>
          <p:nvSpPr>
            <p:cNvPr id="28" name="Google Shape;28;p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4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4200"/>
              <a:buNone/>
              <a:defRPr sz="4200">
                <a:solidFill>
                  <a:schemeClr val="dk2"/>
                </a:solidFill>
              </a:defRPr>
            </a:lvl1pPr>
            <a:lvl2pPr lvl="1" rtl="0" algn="l">
              <a:lnSpc>
                <a:spcPct val="100000"/>
              </a:lnSpc>
              <a:spcBef>
                <a:spcPts val="0"/>
              </a:spcBef>
              <a:spcAft>
                <a:spcPts val="0"/>
              </a:spcAft>
              <a:buClr>
                <a:schemeClr val="dk2"/>
              </a:buClr>
              <a:buSzPts val="4200"/>
              <a:buNone/>
              <a:defRPr sz="4200">
                <a:solidFill>
                  <a:schemeClr val="dk2"/>
                </a:solidFill>
              </a:defRPr>
            </a:lvl2pPr>
            <a:lvl3pPr lvl="2" rtl="0" algn="l">
              <a:lnSpc>
                <a:spcPct val="100000"/>
              </a:lnSpc>
              <a:spcBef>
                <a:spcPts val="0"/>
              </a:spcBef>
              <a:spcAft>
                <a:spcPts val="0"/>
              </a:spcAft>
              <a:buClr>
                <a:schemeClr val="dk2"/>
              </a:buClr>
              <a:buSzPts val="4200"/>
              <a:buNone/>
              <a:defRPr sz="4200">
                <a:solidFill>
                  <a:schemeClr val="dk2"/>
                </a:solidFill>
              </a:defRPr>
            </a:lvl3pPr>
            <a:lvl4pPr lvl="3" rtl="0" algn="l">
              <a:lnSpc>
                <a:spcPct val="100000"/>
              </a:lnSpc>
              <a:spcBef>
                <a:spcPts val="0"/>
              </a:spcBef>
              <a:spcAft>
                <a:spcPts val="0"/>
              </a:spcAft>
              <a:buClr>
                <a:schemeClr val="dk2"/>
              </a:buClr>
              <a:buSzPts val="4200"/>
              <a:buNone/>
              <a:defRPr sz="4200">
                <a:solidFill>
                  <a:schemeClr val="dk2"/>
                </a:solidFill>
              </a:defRPr>
            </a:lvl4pPr>
            <a:lvl5pPr lvl="4" rtl="0" algn="l">
              <a:lnSpc>
                <a:spcPct val="100000"/>
              </a:lnSpc>
              <a:spcBef>
                <a:spcPts val="0"/>
              </a:spcBef>
              <a:spcAft>
                <a:spcPts val="0"/>
              </a:spcAft>
              <a:buClr>
                <a:schemeClr val="dk2"/>
              </a:buClr>
              <a:buSzPts val="4200"/>
              <a:buNone/>
              <a:defRPr sz="4200">
                <a:solidFill>
                  <a:schemeClr val="dk2"/>
                </a:solidFill>
              </a:defRPr>
            </a:lvl5pPr>
            <a:lvl6pPr lvl="5" rtl="0" algn="l">
              <a:lnSpc>
                <a:spcPct val="100000"/>
              </a:lnSpc>
              <a:spcBef>
                <a:spcPts val="0"/>
              </a:spcBef>
              <a:spcAft>
                <a:spcPts val="0"/>
              </a:spcAft>
              <a:buClr>
                <a:schemeClr val="dk2"/>
              </a:buClr>
              <a:buSzPts val="4200"/>
              <a:buNone/>
              <a:defRPr sz="4200">
                <a:solidFill>
                  <a:schemeClr val="dk2"/>
                </a:solidFill>
              </a:defRPr>
            </a:lvl6pPr>
            <a:lvl7pPr lvl="6" rtl="0" algn="l">
              <a:lnSpc>
                <a:spcPct val="100000"/>
              </a:lnSpc>
              <a:spcBef>
                <a:spcPts val="0"/>
              </a:spcBef>
              <a:spcAft>
                <a:spcPts val="0"/>
              </a:spcAft>
              <a:buClr>
                <a:schemeClr val="dk2"/>
              </a:buClr>
              <a:buSzPts val="4200"/>
              <a:buNone/>
              <a:defRPr sz="4200">
                <a:solidFill>
                  <a:schemeClr val="dk2"/>
                </a:solidFill>
              </a:defRPr>
            </a:lvl7pPr>
            <a:lvl8pPr lvl="7" rtl="0" algn="l">
              <a:lnSpc>
                <a:spcPct val="100000"/>
              </a:lnSpc>
              <a:spcBef>
                <a:spcPts val="0"/>
              </a:spcBef>
              <a:spcAft>
                <a:spcPts val="0"/>
              </a:spcAft>
              <a:buClr>
                <a:schemeClr val="dk2"/>
              </a:buClr>
              <a:buSzPts val="4200"/>
              <a:buNone/>
              <a:defRPr sz="4200">
                <a:solidFill>
                  <a:schemeClr val="dk2"/>
                </a:solidFill>
              </a:defRPr>
            </a:lvl8pPr>
            <a:lvl9pPr lvl="8" rtl="0" algn="l">
              <a:lnSpc>
                <a:spcPct val="100000"/>
              </a:lnSpc>
              <a:spcBef>
                <a:spcPts val="0"/>
              </a:spcBef>
              <a:spcAft>
                <a:spcPts val="0"/>
              </a:spcAft>
              <a:buClr>
                <a:schemeClr val="dk2"/>
              </a:buClr>
              <a:buSzPts val="4200"/>
              <a:buNone/>
              <a:defRPr sz="4200">
                <a:solidFill>
                  <a:schemeClr val="dk2"/>
                </a:solidFill>
              </a:defRPr>
            </a:lvl9pPr>
          </a:lstStyle>
          <a:p/>
        </p:txBody>
      </p:sp>
      <p:sp>
        <p:nvSpPr>
          <p:cNvPr id="31" name="Google Shape;31;p4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32" name="Google Shape;32;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3" name="Shape 33"/>
        <p:cNvGrpSpPr/>
        <p:nvPr/>
      </p:nvGrpSpPr>
      <p:grpSpPr>
        <a:xfrm>
          <a:off x="0" y="0"/>
          <a:ext cx="0" cy="0"/>
          <a:chOff x="0" y="0"/>
          <a:chExt cx="0" cy="0"/>
        </a:xfrm>
      </p:grpSpPr>
      <p:grpSp>
        <p:nvGrpSpPr>
          <p:cNvPr id="34" name="Google Shape;34;p43"/>
          <p:cNvGrpSpPr/>
          <p:nvPr/>
        </p:nvGrpSpPr>
        <p:grpSpPr>
          <a:xfrm>
            <a:off x="830394" y="1191276"/>
            <a:ext cx="745764" cy="45826"/>
            <a:chOff x="4580561" y="2589004"/>
            <a:chExt cx="1064464" cy="25200"/>
          </a:xfrm>
        </p:grpSpPr>
        <p:sp>
          <p:nvSpPr>
            <p:cNvPr id="35" name="Google Shape;35;p4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43"/>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8" name="Google Shape;38;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4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 name="Google Shape;41;p44"/>
          <p:cNvGrpSpPr/>
          <p:nvPr/>
        </p:nvGrpSpPr>
        <p:grpSpPr>
          <a:xfrm>
            <a:off x="830394" y="1191276"/>
            <a:ext cx="745764" cy="45826"/>
            <a:chOff x="4580561" y="2589004"/>
            <a:chExt cx="1064464" cy="25200"/>
          </a:xfrm>
        </p:grpSpPr>
        <p:sp>
          <p:nvSpPr>
            <p:cNvPr id="42" name="Google Shape;42;p4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 name="Google Shape;44;p4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45" name="Google Shape;45;p4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46" name="Google Shape;46;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4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45"/>
          <p:cNvGrpSpPr/>
          <p:nvPr/>
        </p:nvGrpSpPr>
        <p:grpSpPr>
          <a:xfrm>
            <a:off x="830394" y="1191276"/>
            <a:ext cx="745764" cy="45826"/>
            <a:chOff x="4580561" y="2589004"/>
            <a:chExt cx="1064464" cy="25200"/>
          </a:xfrm>
        </p:grpSpPr>
        <p:sp>
          <p:nvSpPr>
            <p:cNvPr id="50" name="Google Shape;50;p4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4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4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54" name="Google Shape;54;p4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55" name="Google Shape;55;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4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46"/>
          <p:cNvGrpSpPr/>
          <p:nvPr/>
        </p:nvGrpSpPr>
        <p:grpSpPr>
          <a:xfrm>
            <a:off x="830394" y="1191276"/>
            <a:ext cx="745764" cy="45826"/>
            <a:chOff x="4580561" y="2589004"/>
            <a:chExt cx="1064464" cy="25200"/>
          </a:xfrm>
        </p:grpSpPr>
        <p:sp>
          <p:nvSpPr>
            <p:cNvPr id="59" name="Google Shape;59;p4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4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62" name="Google Shape;62;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www.youtube.com/watch?v=T5LE9-F_MPI" TargetMode="External"/><Relationship Id="rId5"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beinternetawesome.withgoogle.com/en_us/" TargetMode="External"/><Relationship Id="rId4" Type="http://schemas.openxmlformats.org/officeDocument/2006/relationships/image" Target="../media/image8.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www.youtube.com/watch?v=JXhpkRBkdek" TargetMode="Externa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verywellfamily.com/what-are-the-effects-of-cyberbullying-460558" TargetMode="External"/><Relationship Id="rId4" Type="http://schemas.openxmlformats.org/officeDocument/2006/relationships/image" Target="../media/image26.png"/><Relationship Id="rId5"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youtube.com/watch?v=L7rB_Iwlh8M" TargetMode="Externa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nationalonlinesafety.com/" TargetMode="Externa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myaccount.google.com/security-checkup" TargetMode="External"/><Relationship Id="rId4" Type="http://schemas.openxmlformats.org/officeDocument/2006/relationships/image" Target="../media/image31.png"/><Relationship Id="rId5"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families.google.com/familylink/" TargetMode="External"/><Relationship Id="rId4" Type="http://schemas.openxmlformats.org/officeDocument/2006/relationships/image" Target="../media/image41.png"/><Relationship Id="rId5"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support.google.com/websearch/troubleshooter/3111061#ts=2889054,288909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beinternetawesome.withgoogle.com/en_us/" TargetMode="External"/><Relationship Id="rId4" Type="http://schemas.openxmlformats.org/officeDocument/2006/relationships/hyperlink" Target="https://safety.google/" TargetMode="External"/><Relationship Id="rId9" Type="http://schemas.openxmlformats.org/officeDocument/2006/relationships/hyperlink" Target="https://smartsocial.com/app-guide-parents-teachers/" TargetMode="External"/><Relationship Id="rId5" Type="http://schemas.openxmlformats.org/officeDocument/2006/relationships/hyperlink" Target="https://www.internetmatters.org/advice/14plus/" TargetMode="External"/><Relationship Id="rId6" Type="http://schemas.openxmlformats.org/officeDocument/2006/relationships/hyperlink" Target="https://www.internetmatters.org/resources/monitoring-apps-parents-guide/" TargetMode="External"/><Relationship Id="rId7" Type="http://schemas.openxmlformats.org/officeDocument/2006/relationships/hyperlink" Target="https://nationalonlinesafety.com/" TargetMode="External"/><Relationship Id="rId8" Type="http://schemas.openxmlformats.org/officeDocument/2006/relationships/hyperlink" Target="https://nationalonlinesafety.com/train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www.youtube.com/watch?v=66aLRyUwlZc" TargetMode="External"/><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
          <p:cNvSpPr/>
          <p:nvPr/>
        </p:nvSpPr>
        <p:spPr>
          <a:xfrm>
            <a:off x="485175" y="1331950"/>
            <a:ext cx="8310300" cy="903300"/>
          </a:xfrm>
          <a:prstGeom prst="rect">
            <a:avLst/>
          </a:prstGeom>
          <a:noFill/>
          <a:ln>
            <a:noFill/>
          </a:ln>
        </p:spPr>
        <p:txBody>
          <a:bodyPr anchorCtr="0" anchor="b" bIns="19050" lIns="19050" spcFirstLastPara="1" rIns="19050" wrap="square" tIns="19050">
            <a:noAutofit/>
          </a:bodyPr>
          <a:lstStyle/>
          <a:p>
            <a:pPr indent="0" lvl="0" marL="0" marR="0" rtl="0" algn="l">
              <a:lnSpc>
                <a:spcPct val="100000"/>
              </a:lnSpc>
              <a:spcBef>
                <a:spcPts val="200"/>
              </a:spcBef>
              <a:spcAft>
                <a:spcPts val="0"/>
              </a:spcAft>
              <a:buClr>
                <a:srgbClr val="000000"/>
              </a:buClr>
              <a:buSzPts val="5500"/>
              <a:buFont typeface="Arial"/>
              <a:buNone/>
            </a:pPr>
            <a:r>
              <a:rPr i="0" lang="en" sz="5500" u="none" cap="none" strike="noStrike">
                <a:solidFill>
                  <a:srgbClr val="3C4043"/>
                </a:solidFill>
                <a:latin typeface="Roboto"/>
                <a:ea typeface="Roboto"/>
                <a:cs typeface="Roboto"/>
                <a:sym typeface="Roboto"/>
              </a:rPr>
              <a:t>Digital Citizenship</a:t>
            </a:r>
            <a:endParaRPr i="0" sz="800" u="none" cap="none" strike="noStrike">
              <a:solidFill>
                <a:srgbClr val="3C4043"/>
              </a:solidFill>
              <a:latin typeface="Roboto"/>
              <a:ea typeface="Roboto"/>
              <a:cs typeface="Roboto"/>
              <a:sym typeface="Roboto"/>
            </a:endParaRPr>
          </a:p>
        </p:txBody>
      </p:sp>
      <p:sp>
        <p:nvSpPr>
          <p:cNvPr id="203" name="Google Shape;203;p1"/>
          <p:cNvSpPr/>
          <p:nvPr/>
        </p:nvSpPr>
        <p:spPr>
          <a:xfrm>
            <a:off x="485175" y="2279169"/>
            <a:ext cx="8310300" cy="4461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200"/>
              </a:spcBef>
              <a:spcAft>
                <a:spcPts val="0"/>
              </a:spcAft>
              <a:buClr>
                <a:srgbClr val="000000"/>
              </a:buClr>
              <a:buSzPts val="2400"/>
              <a:buFont typeface="Arial"/>
              <a:buNone/>
            </a:pPr>
            <a:r>
              <a:rPr i="0" lang="en" sz="2400" u="none" cap="none" strike="noStrike">
                <a:solidFill>
                  <a:srgbClr val="3C4043"/>
                </a:solidFill>
                <a:latin typeface="Roboto"/>
                <a:ea typeface="Roboto"/>
                <a:cs typeface="Roboto"/>
                <a:sym typeface="Roboto"/>
              </a:rPr>
              <a:t>Safely navigating the digital landscape</a:t>
            </a:r>
            <a:endParaRPr i="0" sz="800" u="none" cap="none" strike="noStrike">
              <a:solidFill>
                <a:srgbClr val="3C4043"/>
              </a:solidFill>
              <a:latin typeface="Roboto"/>
              <a:ea typeface="Roboto"/>
              <a:cs typeface="Roboto"/>
              <a:sym typeface="Roboto"/>
            </a:endParaRPr>
          </a:p>
        </p:txBody>
      </p:sp>
      <p:sp>
        <p:nvSpPr>
          <p:cNvPr id="204" name="Google Shape;204;p1"/>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Predators</a:t>
            </a:r>
            <a:r>
              <a:rPr b="1" lang="en">
                <a:solidFill>
                  <a:srgbClr val="4384F4"/>
                </a:solidFill>
                <a:latin typeface="Roboto"/>
                <a:ea typeface="Roboto"/>
                <a:cs typeface="Roboto"/>
                <a:sym typeface="Roboto"/>
              </a:rPr>
              <a:t>: Sadfishing and Other Tactics</a:t>
            </a:r>
            <a:endParaRPr b="1">
              <a:solidFill>
                <a:srgbClr val="4384F4"/>
              </a:solidFill>
              <a:latin typeface="Roboto"/>
              <a:ea typeface="Roboto"/>
              <a:cs typeface="Roboto"/>
              <a:sym typeface="Roboto"/>
            </a:endParaRPr>
          </a:p>
        </p:txBody>
      </p:sp>
      <p:pic>
        <p:nvPicPr>
          <p:cNvPr id="264" name="Google Shape;264;p9"/>
          <p:cNvPicPr preferRelativeResize="0"/>
          <p:nvPr/>
        </p:nvPicPr>
        <p:blipFill rotWithShape="1">
          <a:blip r:embed="rId3">
            <a:alphaModFix/>
          </a:blip>
          <a:srcRect b="0" l="0" r="0" t="0"/>
          <a:stretch/>
        </p:blipFill>
        <p:spPr>
          <a:xfrm>
            <a:off x="152400" y="831075"/>
            <a:ext cx="5299436" cy="3760149"/>
          </a:xfrm>
          <a:prstGeom prst="rect">
            <a:avLst/>
          </a:prstGeom>
          <a:noFill/>
          <a:ln>
            <a:noFill/>
          </a:ln>
        </p:spPr>
      </p:pic>
      <p:sp>
        <p:nvSpPr>
          <p:cNvPr id="265" name="Google Shape;265;p9"/>
          <p:cNvSpPr txBox="1"/>
          <p:nvPr/>
        </p:nvSpPr>
        <p:spPr>
          <a:xfrm>
            <a:off x="5924625" y="767025"/>
            <a:ext cx="2781300" cy="395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Sadfishing is a term used to describe the behaviour of someone making </a:t>
            </a:r>
            <a:r>
              <a:rPr b="1" i="0" lang="en" sz="1400" u="none" cap="none" strike="noStrike">
                <a:solidFill>
                  <a:srgbClr val="000000"/>
                </a:solidFill>
                <a:latin typeface="Roboto"/>
                <a:ea typeface="Roboto"/>
                <a:cs typeface="Roboto"/>
                <a:sym typeface="Roboto"/>
              </a:rPr>
              <a:t>exaggerated</a:t>
            </a:r>
            <a:r>
              <a:rPr i="0" lang="en" sz="1400" u="none" cap="none" strike="noStrike">
                <a:solidFill>
                  <a:srgbClr val="000000"/>
                </a:solidFill>
                <a:latin typeface="Roboto"/>
                <a:ea typeface="Roboto"/>
                <a:cs typeface="Roboto"/>
                <a:sym typeface="Roboto"/>
              </a:rPr>
              <a:t> claims about their </a:t>
            </a:r>
            <a:r>
              <a:rPr b="1" i="0" lang="en" sz="1400" u="none" cap="none" strike="noStrike">
                <a:solidFill>
                  <a:srgbClr val="000000"/>
                </a:solidFill>
                <a:latin typeface="Roboto"/>
                <a:ea typeface="Roboto"/>
                <a:cs typeface="Roboto"/>
                <a:sym typeface="Roboto"/>
              </a:rPr>
              <a:t>emotional </a:t>
            </a:r>
            <a:r>
              <a:rPr b="1" lang="en">
                <a:latin typeface="Roboto"/>
                <a:ea typeface="Roboto"/>
                <a:cs typeface="Roboto"/>
                <a:sym typeface="Roboto"/>
              </a:rPr>
              <a:t>state</a:t>
            </a:r>
            <a:r>
              <a:rPr i="0" lang="en" sz="1400" u="none" cap="none" strike="noStrike">
                <a:solidFill>
                  <a:srgbClr val="000000"/>
                </a:solidFill>
                <a:latin typeface="Roboto"/>
                <a:ea typeface="Roboto"/>
                <a:cs typeface="Roboto"/>
                <a:sym typeface="Roboto"/>
              </a:rPr>
              <a:t> to gain sympathy.  Hackers can take advantage of this.</a:t>
            </a:r>
            <a:endParaRPr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434343"/>
                </a:solidFill>
                <a:latin typeface="Roboto"/>
                <a:ea typeface="Roboto"/>
                <a:cs typeface="Roboto"/>
                <a:sym typeface="Roboto"/>
              </a:rPr>
              <a:t>“I’m really in a bad spot right now</a:t>
            </a:r>
            <a:r>
              <a:rPr i="0" lang="en" sz="1400" u="none" cap="none" strike="noStrike">
                <a:solidFill>
                  <a:srgbClr val="000000"/>
                </a:solidFill>
                <a:latin typeface="Roboto"/>
                <a:ea typeface="Roboto"/>
                <a:cs typeface="Roboto"/>
                <a:sym typeface="Roboto"/>
              </a:rPr>
              <a:t> … </a:t>
            </a:r>
            <a:r>
              <a:rPr i="0" lang="en" sz="3700" u="none" cap="none" strike="noStrike">
                <a:solidFill>
                  <a:srgbClr val="333333"/>
                </a:solidFill>
                <a:highlight>
                  <a:srgbClr val="FFFFFF"/>
                </a:highlight>
                <a:latin typeface="Roboto"/>
                <a:ea typeface="Roboto"/>
                <a:cs typeface="Roboto"/>
                <a:sym typeface="Roboto"/>
              </a:rPr>
              <a:t> </a:t>
            </a:r>
            <a:r>
              <a:rPr i="0" lang="en" sz="2400" u="none" cap="none" strike="noStrike">
                <a:solidFill>
                  <a:srgbClr val="333333"/>
                </a:solidFill>
                <a:highlight>
                  <a:srgbClr val="FFFFFF"/>
                </a:highlight>
                <a:latin typeface="Roboto"/>
                <a:ea typeface="Roboto"/>
                <a:cs typeface="Roboto"/>
                <a:sym typeface="Roboto"/>
              </a:rPr>
              <a:t>😪😫</a:t>
            </a:r>
            <a:r>
              <a:rPr i="0" lang="en" sz="3700" u="none" cap="none" strike="noStrike">
                <a:solidFill>
                  <a:srgbClr val="333333"/>
                </a:solidFill>
                <a:highlight>
                  <a:srgbClr val="FFFFFF"/>
                </a:highlight>
                <a:latin typeface="Roboto"/>
                <a:ea typeface="Roboto"/>
                <a:cs typeface="Roboto"/>
                <a:sym typeface="Roboto"/>
              </a:rPr>
              <a:t> </a:t>
            </a:r>
            <a:r>
              <a:rPr i="0" lang="en" sz="1400" u="none" cap="none" strike="noStrike">
                <a:solidFill>
                  <a:srgbClr val="333333"/>
                </a:solidFill>
                <a:highlight>
                  <a:srgbClr val="FFFFFF"/>
                </a:highlight>
                <a:latin typeface="Roboto"/>
                <a:ea typeface="Roboto"/>
                <a:cs typeface="Roboto"/>
                <a:sym typeface="Roboto"/>
              </a:rPr>
              <a:t>… I could really use some help </a:t>
            </a:r>
            <a:r>
              <a:rPr i="0" lang="en" sz="2400" u="none" cap="none" strike="noStrike">
                <a:solidFill>
                  <a:srgbClr val="333333"/>
                </a:solidFill>
                <a:highlight>
                  <a:srgbClr val="FFFFFF"/>
                </a:highlight>
                <a:latin typeface="Roboto"/>
                <a:ea typeface="Roboto"/>
                <a:cs typeface="Roboto"/>
                <a:sym typeface="Roboto"/>
              </a:rPr>
              <a:t>😓</a:t>
            </a:r>
            <a:r>
              <a:rPr i="0" lang="en" sz="1400" u="none" cap="none" strike="noStrike">
                <a:solidFill>
                  <a:srgbClr val="333333"/>
                </a:solidFill>
                <a:highlight>
                  <a:srgbClr val="FFFFFF"/>
                </a:highlight>
                <a:latin typeface="Roboto"/>
                <a:ea typeface="Roboto"/>
                <a:cs typeface="Roboto"/>
                <a:sym typeface="Roboto"/>
              </a:rPr>
              <a:t>”</a:t>
            </a:r>
            <a:endParaRPr i="0" sz="1400" u="none" cap="none" strike="noStrike">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a:solidFill>
                  <a:srgbClr val="333333"/>
                </a:solidFill>
                <a:highlight>
                  <a:srgbClr val="FFFFFF"/>
                </a:highlight>
                <a:latin typeface="Roboto"/>
                <a:ea typeface="Roboto"/>
                <a:cs typeface="Roboto"/>
                <a:sym typeface="Roboto"/>
              </a:rPr>
              <a:t>“Guess what!  I got an A on my final exam!  YES!!!!  I’m so HAPPY!</a:t>
            </a:r>
            <a:endParaRPr>
              <a:solidFill>
                <a:srgbClr val="333333"/>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Predators</a:t>
            </a:r>
            <a:r>
              <a:rPr b="1" lang="en">
                <a:solidFill>
                  <a:srgbClr val="4384F4"/>
                </a:solidFill>
                <a:latin typeface="Roboto"/>
                <a:ea typeface="Roboto"/>
                <a:cs typeface="Roboto"/>
                <a:sym typeface="Roboto"/>
              </a:rPr>
              <a:t>: Malware</a:t>
            </a:r>
            <a:endParaRPr b="1">
              <a:solidFill>
                <a:srgbClr val="4384F4"/>
              </a:solidFill>
              <a:latin typeface="Roboto"/>
              <a:ea typeface="Roboto"/>
              <a:cs typeface="Roboto"/>
              <a:sym typeface="Roboto"/>
            </a:endParaRPr>
          </a:p>
        </p:txBody>
      </p:sp>
      <p:pic>
        <p:nvPicPr>
          <p:cNvPr id="271" name="Google Shape;271;p10"/>
          <p:cNvPicPr preferRelativeResize="0"/>
          <p:nvPr/>
        </p:nvPicPr>
        <p:blipFill rotWithShape="1">
          <a:blip r:embed="rId3">
            <a:alphaModFix/>
          </a:blip>
          <a:srcRect b="0" l="0" r="0" t="0"/>
          <a:stretch/>
        </p:blipFill>
        <p:spPr>
          <a:xfrm>
            <a:off x="968225" y="1052575"/>
            <a:ext cx="7319589" cy="4090924"/>
          </a:xfrm>
          <a:prstGeom prst="rect">
            <a:avLst/>
          </a:prstGeom>
          <a:noFill/>
          <a:ln>
            <a:noFill/>
          </a:ln>
        </p:spPr>
      </p:pic>
      <p:sp>
        <p:nvSpPr>
          <p:cNvPr id="272" name="Google Shape;272;p10"/>
          <p:cNvSpPr txBox="1"/>
          <p:nvPr/>
        </p:nvSpPr>
        <p:spPr>
          <a:xfrm>
            <a:off x="409650" y="648175"/>
            <a:ext cx="7636200" cy="3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Roboto"/>
                <a:ea typeface="Roboto"/>
                <a:cs typeface="Roboto"/>
                <a:sym typeface="Roboto"/>
              </a:rPr>
              <a:t>Software that is specifically designed to disrupt, damage or gain unauthorized access to a computer system.</a:t>
            </a:r>
            <a:endParaRPr i="0" sz="1200" u="none" cap="none" strike="noStrike">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Predators</a:t>
            </a:r>
            <a:r>
              <a:rPr b="1" lang="en">
                <a:solidFill>
                  <a:srgbClr val="4384F4"/>
                </a:solidFill>
                <a:latin typeface="Roboto"/>
                <a:ea typeface="Roboto"/>
                <a:cs typeface="Roboto"/>
                <a:sym typeface="Roboto"/>
              </a:rPr>
              <a:t>: Unsecure WIFI and Websites</a:t>
            </a:r>
            <a:endParaRPr b="1">
              <a:solidFill>
                <a:srgbClr val="4384F4"/>
              </a:solidFill>
              <a:latin typeface="Roboto"/>
              <a:ea typeface="Roboto"/>
              <a:cs typeface="Roboto"/>
              <a:sym typeface="Roboto"/>
            </a:endParaRPr>
          </a:p>
        </p:txBody>
      </p:sp>
      <p:sp>
        <p:nvSpPr>
          <p:cNvPr id="278" name="Google Shape;278;p11"/>
          <p:cNvSpPr txBox="1"/>
          <p:nvPr/>
        </p:nvSpPr>
        <p:spPr>
          <a:xfrm>
            <a:off x="495375" y="943450"/>
            <a:ext cx="6349200" cy="3592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Roboto"/>
              <a:buChar char="●"/>
            </a:pPr>
            <a:r>
              <a:rPr lang="en" sz="1600">
                <a:latin typeface="Roboto"/>
                <a:ea typeface="Roboto"/>
                <a:cs typeface="Roboto"/>
                <a:sym typeface="Roboto"/>
              </a:rPr>
              <a:t>Beware of </a:t>
            </a:r>
            <a:r>
              <a:rPr i="0" lang="en" sz="1600" u="none" cap="none" strike="noStrike">
                <a:solidFill>
                  <a:srgbClr val="000000"/>
                </a:solidFill>
                <a:latin typeface="Roboto"/>
                <a:ea typeface="Roboto"/>
                <a:cs typeface="Roboto"/>
                <a:sym typeface="Roboto"/>
              </a:rPr>
              <a:t>Public WIFI - offered in many public places like coffee shops, libraries and airports.</a:t>
            </a:r>
            <a:endParaRPr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SzPts val="1600"/>
              <a:buFont typeface="Roboto"/>
              <a:buChar char="●"/>
            </a:pPr>
            <a:r>
              <a:rPr lang="en" sz="1600">
                <a:latin typeface="Roboto"/>
                <a:ea typeface="Roboto"/>
                <a:cs typeface="Roboto"/>
                <a:sym typeface="Roboto"/>
              </a:rPr>
              <a:t>Be very careful to use WIFI connections that do not use a password.</a:t>
            </a:r>
            <a:endParaRPr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lang="en" sz="1600">
                <a:latin typeface="Roboto"/>
                <a:ea typeface="Roboto"/>
                <a:cs typeface="Roboto"/>
                <a:sym typeface="Roboto"/>
              </a:rPr>
              <a:t>Lo</a:t>
            </a:r>
            <a:r>
              <a:rPr i="0" lang="en" sz="1600" u="none" cap="none" strike="noStrike">
                <a:solidFill>
                  <a:srgbClr val="000000"/>
                </a:solidFill>
                <a:latin typeface="Roboto"/>
                <a:ea typeface="Roboto"/>
                <a:cs typeface="Roboto"/>
                <a:sym typeface="Roboto"/>
              </a:rPr>
              <a:t>ok for </a:t>
            </a:r>
            <a:r>
              <a:rPr b="1" i="0" lang="en" sz="1600" u="none" cap="none" strike="noStrike">
                <a:solidFill>
                  <a:srgbClr val="000000"/>
                </a:solidFill>
                <a:latin typeface="Roboto"/>
                <a:ea typeface="Roboto"/>
                <a:cs typeface="Roboto"/>
                <a:sym typeface="Roboto"/>
              </a:rPr>
              <a:t>https</a:t>
            </a:r>
            <a:r>
              <a:rPr i="0" lang="en" sz="1600" u="none" cap="none" strike="noStrike">
                <a:solidFill>
                  <a:srgbClr val="000000"/>
                </a:solidFill>
                <a:latin typeface="Roboto"/>
                <a:ea typeface="Roboto"/>
                <a:cs typeface="Roboto"/>
                <a:sym typeface="Roboto"/>
              </a:rPr>
              <a:t> in the web address of every page they visit </a:t>
            </a:r>
            <a:r>
              <a:rPr lang="en" sz="1600">
                <a:latin typeface="Roboto"/>
                <a:ea typeface="Roboto"/>
                <a:cs typeface="Roboto"/>
                <a:sym typeface="Roboto"/>
              </a:rPr>
              <a:t>.  (</a:t>
            </a:r>
            <a:r>
              <a:rPr i="0" lang="en" sz="1600" u="none" cap="none" strike="noStrike">
                <a:solidFill>
                  <a:srgbClr val="000000"/>
                </a:solidFill>
                <a:latin typeface="Roboto"/>
                <a:ea typeface="Roboto"/>
                <a:cs typeface="Roboto"/>
                <a:sym typeface="Roboto"/>
              </a:rPr>
              <a:t>The “s” stands for secure. )</a:t>
            </a:r>
            <a:endParaRPr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SzPts val="1600"/>
              <a:buFont typeface="Roboto"/>
              <a:buChar char="●"/>
            </a:pPr>
            <a:r>
              <a:rPr lang="en" sz="1600">
                <a:latin typeface="Roboto"/>
                <a:ea typeface="Roboto"/>
                <a:cs typeface="Roboto"/>
                <a:sym typeface="Roboto"/>
              </a:rPr>
              <a:t>Look for the small </a:t>
            </a:r>
            <a:r>
              <a:rPr lang="en" sz="1600">
                <a:latin typeface="Roboto"/>
                <a:ea typeface="Roboto"/>
                <a:cs typeface="Roboto"/>
                <a:sym typeface="Roboto"/>
              </a:rPr>
              <a:t>lock</a:t>
            </a:r>
            <a:r>
              <a:rPr lang="en" sz="1600">
                <a:latin typeface="Roboto"/>
                <a:ea typeface="Roboto"/>
                <a:cs typeface="Roboto"/>
                <a:sym typeface="Roboto"/>
              </a:rPr>
              <a:t> icon next to the web address.</a:t>
            </a:r>
            <a:endParaRPr sz="1600">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lang="en" sz="1600">
                <a:latin typeface="Roboto"/>
                <a:ea typeface="Roboto"/>
                <a:cs typeface="Roboto"/>
                <a:sym typeface="Roboto"/>
              </a:rPr>
              <a:t>Always </a:t>
            </a:r>
            <a:r>
              <a:rPr i="0" lang="en" sz="1600" u="none" cap="none" strike="noStrike">
                <a:solidFill>
                  <a:srgbClr val="000000"/>
                </a:solidFill>
                <a:latin typeface="Roboto"/>
                <a:ea typeface="Roboto"/>
                <a:cs typeface="Roboto"/>
                <a:sym typeface="Roboto"/>
              </a:rPr>
              <a:t>log out of </a:t>
            </a:r>
            <a:r>
              <a:rPr lang="en" sz="1600">
                <a:latin typeface="Roboto"/>
                <a:ea typeface="Roboto"/>
                <a:cs typeface="Roboto"/>
                <a:sym typeface="Roboto"/>
              </a:rPr>
              <a:t>your account or website </a:t>
            </a:r>
            <a:endParaRPr sz="1600">
              <a:latin typeface="Roboto"/>
              <a:ea typeface="Roboto"/>
              <a:cs typeface="Roboto"/>
              <a:sym typeface="Roboto"/>
            </a:endParaRPr>
          </a:p>
          <a:p>
            <a:pPr indent="-330200" lvl="0" marL="457200" marR="0" rtl="0" algn="l">
              <a:lnSpc>
                <a:spcPct val="100000"/>
              </a:lnSpc>
              <a:spcBef>
                <a:spcPts val="0"/>
              </a:spcBef>
              <a:spcAft>
                <a:spcPts val="0"/>
              </a:spcAft>
              <a:buSzPts val="1600"/>
              <a:buFont typeface="Roboto"/>
              <a:buChar char="●"/>
            </a:pPr>
            <a:r>
              <a:rPr lang="en" sz="1600">
                <a:latin typeface="Roboto"/>
                <a:ea typeface="Roboto"/>
                <a:cs typeface="Roboto"/>
                <a:sym typeface="Roboto"/>
              </a:rPr>
              <a:t>Be careful about letting your browser save your username and password</a:t>
            </a:r>
            <a:endParaRPr sz="1600">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i="0" lang="en" sz="1600" u="none" cap="none" strike="noStrike">
                <a:solidFill>
                  <a:srgbClr val="000000"/>
                </a:solidFill>
                <a:latin typeface="Roboto"/>
                <a:ea typeface="Roboto"/>
                <a:cs typeface="Roboto"/>
                <a:sym typeface="Roboto"/>
              </a:rPr>
              <a:t>Free games, apps, music, and other downloads can hide malware. </a:t>
            </a:r>
            <a:endParaRPr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i="0" lang="en" sz="1600" u="none" cap="none" strike="noStrike">
                <a:solidFill>
                  <a:srgbClr val="000000"/>
                </a:solidFill>
                <a:latin typeface="Roboto"/>
                <a:ea typeface="Roboto"/>
                <a:cs typeface="Roboto"/>
                <a:sym typeface="Roboto"/>
              </a:rPr>
              <a:t>Don’t download anything unless you trust the source. </a:t>
            </a:r>
            <a:endParaRPr i="0" sz="1600" u="none" cap="none" strike="noStrike">
              <a:solidFill>
                <a:srgbClr val="000000"/>
              </a:solidFill>
              <a:latin typeface="Roboto"/>
              <a:ea typeface="Roboto"/>
              <a:cs typeface="Roboto"/>
              <a:sym typeface="Roboto"/>
            </a:endParaRPr>
          </a:p>
        </p:txBody>
      </p:sp>
      <p:pic>
        <p:nvPicPr>
          <p:cNvPr id="279" name="Google Shape;279;p11"/>
          <p:cNvPicPr preferRelativeResize="0"/>
          <p:nvPr/>
        </p:nvPicPr>
        <p:blipFill>
          <a:blip r:embed="rId3">
            <a:alphaModFix/>
          </a:blip>
          <a:stretch>
            <a:fillRect/>
          </a:stretch>
        </p:blipFill>
        <p:spPr>
          <a:xfrm>
            <a:off x="7197522" y="1903800"/>
            <a:ext cx="1510977" cy="414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c11fc265af_0_25"/>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5 Good Digital Habits for Families</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gc3cc0e4c8f_0_124"/>
          <p:cNvPicPr preferRelativeResize="0"/>
          <p:nvPr/>
        </p:nvPicPr>
        <p:blipFill>
          <a:blip r:embed="rId3">
            <a:alphaModFix/>
          </a:blip>
          <a:stretch>
            <a:fillRect/>
          </a:stretch>
        </p:blipFill>
        <p:spPr>
          <a:xfrm>
            <a:off x="2092775" y="234174"/>
            <a:ext cx="4513975" cy="720125"/>
          </a:xfrm>
          <a:prstGeom prst="rect">
            <a:avLst/>
          </a:prstGeom>
          <a:noFill/>
          <a:ln>
            <a:noFill/>
          </a:ln>
        </p:spPr>
      </p:pic>
      <p:sp>
        <p:nvSpPr>
          <p:cNvPr id="290" name="Google Shape;290;gc3cc0e4c8f_0_124"/>
          <p:cNvSpPr txBox="1"/>
          <p:nvPr/>
        </p:nvSpPr>
        <p:spPr>
          <a:xfrm>
            <a:off x="623800" y="852075"/>
            <a:ext cx="7460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434343"/>
                </a:solidFill>
                <a:latin typeface="Roboto"/>
                <a:ea typeface="Roboto"/>
                <a:cs typeface="Roboto"/>
                <a:sym typeface="Roboto"/>
              </a:rPr>
              <a:t>https://beinternetawesome.withgoogle.com</a:t>
            </a:r>
            <a:endParaRPr b="1" sz="2000">
              <a:solidFill>
                <a:srgbClr val="434343"/>
              </a:solidFill>
              <a:latin typeface="Roboto"/>
              <a:ea typeface="Roboto"/>
              <a:cs typeface="Roboto"/>
              <a:sym typeface="Roboto"/>
            </a:endParaRPr>
          </a:p>
        </p:txBody>
      </p:sp>
      <p:pic>
        <p:nvPicPr>
          <p:cNvPr descr="Be Internet Awesome is a great program for middle school kids to understand the dangers of being online and how to handle situations online.  Great for educators, churches and families.&#10;&#10;See more at beinternetawesome.withgoogle.com" id="291" name="Google Shape;291;gc3cc0e4c8f_0_124" title="Be Internet Awesome Clip">
            <a:hlinkClick r:id="rId4"/>
          </p:cNvPr>
          <p:cNvPicPr preferRelativeResize="0"/>
          <p:nvPr/>
        </p:nvPicPr>
        <p:blipFill>
          <a:blip r:embed="rId5">
            <a:alphaModFix/>
          </a:blip>
          <a:stretch>
            <a:fillRect/>
          </a:stretch>
        </p:blipFill>
        <p:spPr>
          <a:xfrm>
            <a:off x="2122250" y="1420875"/>
            <a:ext cx="4557100" cy="3417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2"/>
          <p:cNvSpPr/>
          <p:nvPr/>
        </p:nvSpPr>
        <p:spPr>
          <a:xfrm>
            <a:off x="918525" y="1301675"/>
            <a:ext cx="5611500" cy="3705000"/>
          </a:xfrm>
          <a:prstGeom prst="rect">
            <a:avLst/>
          </a:prstGeom>
          <a:noFill/>
          <a:ln>
            <a:noFill/>
          </a:ln>
        </p:spPr>
        <p:txBody>
          <a:bodyPr anchorCtr="0" anchor="t" bIns="19050" lIns="19050" spcFirstLastPara="1" rIns="19050" wrap="square" tIns="19050">
            <a:noAutofit/>
          </a:bodyPr>
          <a:lstStyle/>
          <a:p>
            <a:pPr indent="-355600" lvl="0" marL="457200" marR="0" rtl="0" algn="l">
              <a:lnSpc>
                <a:spcPct val="115000"/>
              </a:lnSpc>
              <a:spcBef>
                <a:spcPts val="0"/>
              </a:spcBef>
              <a:spcAft>
                <a:spcPts val="0"/>
              </a:spcAft>
              <a:buClr>
                <a:srgbClr val="000000"/>
              </a:buClr>
              <a:buSzPts val="2000"/>
              <a:buFont typeface="Roboto"/>
              <a:buChar char="●"/>
            </a:pPr>
            <a:r>
              <a:rPr b="1" i="0" lang="en" sz="2000" u="none" cap="none" strike="noStrike">
                <a:solidFill>
                  <a:srgbClr val="0000FF"/>
                </a:solidFill>
                <a:latin typeface="Roboto"/>
                <a:ea typeface="Roboto"/>
                <a:cs typeface="Roboto"/>
                <a:sym typeface="Roboto"/>
              </a:rPr>
              <a:t>Smart</a:t>
            </a:r>
            <a:r>
              <a:rPr i="0" lang="en" sz="2000" u="none" cap="none" strike="noStrike">
                <a:solidFill>
                  <a:srgbClr val="434343"/>
                </a:solidFill>
                <a:latin typeface="Roboto"/>
                <a:ea typeface="Roboto"/>
                <a:cs typeface="Roboto"/>
                <a:sym typeface="Roboto"/>
              </a:rPr>
              <a:t>, Share with Care </a:t>
            </a:r>
            <a:endParaRPr i="0" sz="2000" u="none" cap="none" strike="noStrike">
              <a:solidFill>
                <a:srgbClr val="434343"/>
              </a:solidFill>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1" i="0" lang="en" sz="2000" u="none" cap="none" strike="noStrike">
                <a:solidFill>
                  <a:srgbClr val="FF0000"/>
                </a:solidFill>
                <a:latin typeface="Roboto"/>
                <a:ea typeface="Roboto"/>
                <a:cs typeface="Roboto"/>
                <a:sym typeface="Roboto"/>
              </a:rPr>
              <a:t>Alert</a:t>
            </a:r>
            <a:r>
              <a:rPr i="0" lang="en" sz="2000" u="none" cap="none" strike="noStrike">
                <a:solidFill>
                  <a:srgbClr val="434343"/>
                </a:solidFill>
                <a:latin typeface="Roboto"/>
                <a:ea typeface="Roboto"/>
                <a:cs typeface="Roboto"/>
                <a:sym typeface="Roboto"/>
              </a:rPr>
              <a:t>, Don’t Fall for Fake </a:t>
            </a:r>
            <a:endParaRPr i="0" sz="2000" u="none" cap="none" strike="noStrike">
              <a:solidFill>
                <a:srgbClr val="434343"/>
              </a:solidFill>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1" i="0" lang="en" sz="2000" u="none" cap="none" strike="noStrike">
                <a:solidFill>
                  <a:srgbClr val="FF9900"/>
                </a:solidFill>
                <a:latin typeface="Roboto"/>
                <a:ea typeface="Roboto"/>
                <a:cs typeface="Roboto"/>
                <a:sym typeface="Roboto"/>
              </a:rPr>
              <a:t>Strong</a:t>
            </a:r>
            <a:r>
              <a:rPr i="0" lang="en" sz="2000" u="none" cap="none" strike="noStrike">
                <a:solidFill>
                  <a:srgbClr val="434343"/>
                </a:solidFill>
                <a:latin typeface="Roboto"/>
                <a:ea typeface="Roboto"/>
                <a:cs typeface="Roboto"/>
                <a:sym typeface="Roboto"/>
              </a:rPr>
              <a:t>, Secure Your Secrets </a:t>
            </a:r>
            <a:endParaRPr i="0" sz="2000" u="none" cap="none" strike="noStrike">
              <a:solidFill>
                <a:srgbClr val="434343"/>
              </a:solidFill>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1" i="0" lang="en" sz="2000" u="none" cap="none" strike="noStrike">
                <a:solidFill>
                  <a:srgbClr val="38761D"/>
                </a:solidFill>
                <a:latin typeface="Roboto"/>
                <a:ea typeface="Roboto"/>
                <a:cs typeface="Roboto"/>
                <a:sym typeface="Roboto"/>
              </a:rPr>
              <a:t>Kind</a:t>
            </a:r>
            <a:r>
              <a:rPr i="0" lang="en" sz="2000" u="none" cap="none" strike="noStrike">
                <a:solidFill>
                  <a:srgbClr val="434343"/>
                </a:solidFill>
                <a:latin typeface="Roboto"/>
                <a:ea typeface="Roboto"/>
                <a:cs typeface="Roboto"/>
                <a:sym typeface="Roboto"/>
              </a:rPr>
              <a:t>, Itʼs Cool to Be Kind </a:t>
            </a:r>
            <a:endParaRPr i="0" sz="2000" u="none" cap="none" strike="noStrike">
              <a:solidFill>
                <a:srgbClr val="434343"/>
              </a:solidFill>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1" i="0" lang="en" sz="2000" u="none" cap="none" strike="noStrike">
                <a:solidFill>
                  <a:srgbClr val="4A86E8"/>
                </a:solidFill>
                <a:latin typeface="Roboto"/>
                <a:ea typeface="Roboto"/>
                <a:cs typeface="Roboto"/>
                <a:sym typeface="Roboto"/>
              </a:rPr>
              <a:t>Brave</a:t>
            </a:r>
            <a:r>
              <a:rPr i="0" lang="en" sz="2000" u="none" cap="none" strike="noStrike">
                <a:solidFill>
                  <a:srgbClr val="434343"/>
                </a:solidFill>
                <a:latin typeface="Roboto"/>
                <a:ea typeface="Roboto"/>
                <a:cs typeface="Roboto"/>
                <a:sym typeface="Roboto"/>
              </a:rPr>
              <a:t>, When in Doubt, Talk It </a:t>
            </a:r>
            <a:r>
              <a:rPr i="0" lang="en" sz="2000" u="none" cap="none" strike="noStrike">
                <a:solidFill>
                  <a:schemeClr val="lt1"/>
                </a:solidFill>
                <a:latin typeface="Roboto"/>
                <a:ea typeface="Roboto"/>
                <a:cs typeface="Roboto"/>
                <a:sym typeface="Roboto"/>
              </a:rPr>
              <a:t>Out </a:t>
            </a:r>
            <a:br>
              <a:rPr lang="en" sz="2000">
                <a:solidFill>
                  <a:schemeClr val="lt1"/>
                </a:solidFill>
                <a:latin typeface="Roboto"/>
                <a:ea typeface="Roboto"/>
                <a:cs typeface="Roboto"/>
                <a:sym typeface="Roboto"/>
              </a:rPr>
            </a:br>
            <a:endParaRPr sz="1700">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sz="1700">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rPr i="0" lang="en" sz="1700" u="none" cap="none" strike="noStrike">
                <a:solidFill>
                  <a:schemeClr val="lt1"/>
                </a:solidFill>
                <a:latin typeface="Roboto"/>
                <a:ea typeface="Roboto"/>
                <a:cs typeface="Roboto"/>
                <a:sym typeface="Roboto"/>
              </a:rPr>
              <a:t>Be Internet Awesome!</a:t>
            </a:r>
            <a:endParaRPr i="0" sz="1700" u="none" cap="none" strike="noStrike">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sz="1700">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t/>
            </a:r>
            <a:endParaRPr sz="1700">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400"/>
              <a:buFont typeface="Arial"/>
              <a:buNone/>
            </a:pPr>
            <a:r>
              <a:rPr lang="en" sz="2000" u="sng">
                <a:solidFill>
                  <a:schemeClr val="hlink"/>
                </a:solidFill>
                <a:latin typeface="Roboto"/>
                <a:ea typeface="Roboto"/>
                <a:cs typeface="Roboto"/>
                <a:sym typeface="Roboto"/>
                <a:hlinkClick r:id="rId3"/>
              </a:rPr>
              <a:t>https://beinternetawesome.withgoogle.com</a:t>
            </a:r>
            <a:endParaRPr i="0" sz="2000" u="none" cap="none" strike="noStrike">
              <a:solidFill>
                <a:schemeClr val="lt1"/>
              </a:solidFill>
              <a:latin typeface="Roboto"/>
              <a:ea typeface="Roboto"/>
              <a:cs typeface="Roboto"/>
              <a:sym typeface="Roboto"/>
            </a:endParaRPr>
          </a:p>
        </p:txBody>
      </p:sp>
      <p:sp>
        <p:nvSpPr>
          <p:cNvPr id="297" name="Google Shape;297;p1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5 Good Digital Habits for Families</a:t>
            </a:r>
            <a:endParaRPr b="1">
              <a:solidFill>
                <a:srgbClr val="4384F4"/>
              </a:solidFill>
              <a:latin typeface="Roboto"/>
              <a:ea typeface="Roboto"/>
              <a:cs typeface="Roboto"/>
              <a:sym typeface="Roboto"/>
            </a:endParaRPr>
          </a:p>
        </p:txBody>
      </p:sp>
      <p:pic>
        <p:nvPicPr>
          <p:cNvPr id="298" name="Google Shape;298;p12"/>
          <p:cNvPicPr preferRelativeResize="0"/>
          <p:nvPr/>
        </p:nvPicPr>
        <p:blipFill>
          <a:blip r:embed="rId4">
            <a:alphaModFix/>
          </a:blip>
          <a:stretch>
            <a:fillRect/>
          </a:stretch>
        </p:blipFill>
        <p:spPr>
          <a:xfrm>
            <a:off x="6752575" y="678676"/>
            <a:ext cx="2102075" cy="2994575"/>
          </a:xfrm>
          <a:prstGeom prst="rect">
            <a:avLst/>
          </a:prstGeom>
          <a:noFill/>
          <a:ln>
            <a:noFill/>
          </a:ln>
        </p:spPr>
      </p:pic>
      <p:pic>
        <p:nvPicPr>
          <p:cNvPr id="299" name="Google Shape;299;p12"/>
          <p:cNvPicPr preferRelativeResize="0"/>
          <p:nvPr/>
        </p:nvPicPr>
        <p:blipFill>
          <a:blip r:embed="rId5">
            <a:alphaModFix/>
          </a:blip>
          <a:stretch>
            <a:fillRect/>
          </a:stretch>
        </p:blipFill>
        <p:spPr>
          <a:xfrm>
            <a:off x="705600" y="3688539"/>
            <a:ext cx="4895850" cy="781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13"/>
          <p:cNvPicPr preferRelativeResize="0"/>
          <p:nvPr/>
        </p:nvPicPr>
        <p:blipFill>
          <a:blip r:embed="rId3">
            <a:alphaModFix/>
          </a:blip>
          <a:stretch>
            <a:fillRect/>
          </a:stretch>
        </p:blipFill>
        <p:spPr>
          <a:xfrm>
            <a:off x="-15205" y="0"/>
            <a:ext cx="5521498" cy="1940976"/>
          </a:xfrm>
          <a:prstGeom prst="rect">
            <a:avLst/>
          </a:prstGeom>
          <a:noFill/>
          <a:ln>
            <a:noFill/>
          </a:ln>
        </p:spPr>
      </p:pic>
      <p:sp>
        <p:nvSpPr>
          <p:cNvPr id="305" name="Google Shape;305;p13"/>
          <p:cNvSpPr txBox="1"/>
          <p:nvPr/>
        </p:nvSpPr>
        <p:spPr>
          <a:xfrm>
            <a:off x="350000" y="2130450"/>
            <a:ext cx="84762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Roboto"/>
              <a:buChar char="●"/>
            </a:pPr>
            <a:r>
              <a:rPr lang="en" sz="1800">
                <a:latin typeface="Roboto"/>
                <a:ea typeface="Roboto"/>
                <a:cs typeface="Roboto"/>
                <a:sym typeface="Roboto"/>
              </a:rPr>
              <a:t>Be a positive presence online, just like in real life</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Lato"/>
              <a:buChar char="●"/>
            </a:pPr>
            <a:r>
              <a:rPr lang="en" sz="1800">
                <a:latin typeface="Roboto"/>
                <a:ea typeface="Roboto"/>
                <a:cs typeface="Roboto"/>
                <a:sym typeface="Roboto"/>
              </a:rPr>
              <a:t>Think before you post.  </a:t>
            </a:r>
            <a:r>
              <a:rPr b="1" lang="en" sz="1800">
                <a:latin typeface="Roboto"/>
                <a:ea typeface="Roboto"/>
                <a:cs typeface="Roboto"/>
                <a:sym typeface="Roboto"/>
              </a:rPr>
              <a:t>Ask yourself: Should I really post/share this??</a:t>
            </a:r>
            <a:endParaRPr b="1"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b="1" lang="en" sz="1800">
                <a:latin typeface="Roboto"/>
                <a:ea typeface="Roboto"/>
                <a:cs typeface="Roboto"/>
                <a:sym typeface="Roboto"/>
              </a:rPr>
              <a:t>Activity: Talk as a family about what is and is not allowed to be posted and shared </a:t>
            </a:r>
            <a:endParaRPr b="1" sz="1800">
              <a:latin typeface="Roboto"/>
              <a:ea typeface="Roboto"/>
              <a:cs typeface="Roboto"/>
              <a:sym typeface="Roboto"/>
            </a:endParaRPr>
          </a:p>
          <a:p>
            <a:pPr indent="-342900" lvl="1" marL="914400" rtl="0" algn="l">
              <a:lnSpc>
                <a:spcPct val="150000"/>
              </a:lnSpc>
              <a:spcBef>
                <a:spcPts val="0"/>
              </a:spcBef>
              <a:spcAft>
                <a:spcPts val="0"/>
              </a:spcAft>
              <a:buSzPts val="1800"/>
              <a:buFont typeface="Roboto"/>
              <a:buChar char="○"/>
            </a:pPr>
            <a:r>
              <a:rPr lang="en" sz="1800">
                <a:latin typeface="Roboto"/>
                <a:ea typeface="Roboto"/>
                <a:cs typeface="Roboto"/>
                <a:sym typeface="Roboto"/>
              </a:rPr>
              <a:t>What can you share with family?</a:t>
            </a:r>
            <a:endParaRPr sz="1800">
              <a:latin typeface="Roboto"/>
              <a:ea typeface="Roboto"/>
              <a:cs typeface="Roboto"/>
              <a:sym typeface="Roboto"/>
            </a:endParaRPr>
          </a:p>
          <a:p>
            <a:pPr indent="-342900" lvl="1" marL="914400" rtl="0" algn="l">
              <a:lnSpc>
                <a:spcPct val="150000"/>
              </a:lnSpc>
              <a:spcBef>
                <a:spcPts val="0"/>
              </a:spcBef>
              <a:spcAft>
                <a:spcPts val="0"/>
              </a:spcAft>
              <a:buSzPts val="1800"/>
              <a:buFont typeface="Roboto"/>
              <a:buChar char="○"/>
            </a:pPr>
            <a:r>
              <a:rPr lang="en" sz="1800">
                <a:latin typeface="Roboto"/>
                <a:ea typeface="Roboto"/>
                <a:cs typeface="Roboto"/>
                <a:sym typeface="Roboto"/>
              </a:rPr>
              <a:t>What can you shared with people outside the family?	</a:t>
            </a:r>
            <a:endParaRPr sz="1800">
              <a:latin typeface="Roboto"/>
              <a:ea typeface="Roboto"/>
              <a:cs typeface="Roboto"/>
              <a:sym typeface="Roboto"/>
            </a:endParaRPr>
          </a:p>
        </p:txBody>
      </p:sp>
      <p:sp>
        <p:nvSpPr>
          <p:cNvPr id="306" name="Google Shape;306;p13"/>
          <p:cNvSpPr/>
          <p:nvPr/>
        </p:nvSpPr>
        <p:spPr>
          <a:xfrm>
            <a:off x="5493500" y="0"/>
            <a:ext cx="3650400" cy="1750200"/>
          </a:xfrm>
          <a:prstGeom prst="rect">
            <a:avLst/>
          </a:prstGeom>
          <a:solidFill>
            <a:srgbClr val="0053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5"/>
          <p:cNvSpPr/>
          <p:nvPr/>
        </p:nvSpPr>
        <p:spPr>
          <a:xfrm>
            <a:off x="334775" y="2297825"/>
            <a:ext cx="7791300" cy="2450100"/>
          </a:xfrm>
          <a:prstGeom prst="rect">
            <a:avLst/>
          </a:prstGeom>
          <a:noFill/>
          <a:ln>
            <a:noFill/>
          </a:ln>
        </p:spPr>
        <p:txBody>
          <a:bodyPr anchorCtr="0" anchor="t" bIns="19050" lIns="19050" spcFirstLastPara="1" rIns="19050" wrap="square" tIns="19050">
            <a:noAutofit/>
          </a:bodyPr>
          <a:lstStyle/>
          <a:p>
            <a:pPr indent="-342900" lvl="0" marL="457200" marR="0" rtl="0" algn="l">
              <a:lnSpc>
                <a:spcPct val="115000"/>
              </a:lnSpc>
              <a:spcBef>
                <a:spcPts val="0"/>
              </a:spcBef>
              <a:spcAft>
                <a:spcPts val="0"/>
              </a:spcAft>
              <a:buSzPts val="1800"/>
              <a:buFont typeface="Roboto"/>
              <a:buChar char="●"/>
            </a:pPr>
            <a:r>
              <a:rPr b="1" lang="en" sz="1800">
                <a:latin typeface="Roboto"/>
                <a:ea typeface="Roboto"/>
                <a:cs typeface="Roboto"/>
                <a:sym typeface="Roboto"/>
              </a:rPr>
              <a:t>Figuring out what’s real and what’s fake is vital to online safety and citizenship.</a:t>
            </a:r>
            <a:endParaRPr b="1"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Double check a site for safety and credibility.</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Learn to differentiate </a:t>
            </a:r>
            <a:r>
              <a:rPr lang="en" sz="1800">
                <a:latin typeface="Roboto"/>
                <a:ea typeface="Roboto"/>
                <a:cs typeface="Roboto"/>
                <a:sym typeface="Roboto"/>
              </a:rPr>
              <a:t>between</a:t>
            </a:r>
            <a:r>
              <a:rPr lang="en" sz="1800">
                <a:latin typeface="Roboto"/>
                <a:ea typeface="Roboto"/>
                <a:cs typeface="Roboto"/>
                <a:sym typeface="Roboto"/>
              </a:rPr>
              <a:t> an advertisement and real content</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Be aware of offers that sound too good to be true</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Learn how to search and verify information before sharing</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b="1" lang="en" sz="1800">
                <a:latin typeface="Roboto"/>
                <a:ea typeface="Roboto"/>
                <a:cs typeface="Roboto"/>
                <a:sym typeface="Roboto"/>
              </a:rPr>
              <a:t>Activity: Talk about fake articles, do search exercises</a:t>
            </a:r>
            <a:endParaRPr b="1" sz="1800">
              <a:latin typeface="Roboto"/>
              <a:ea typeface="Roboto"/>
              <a:cs typeface="Roboto"/>
              <a:sym typeface="Roboto"/>
            </a:endParaRPr>
          </a:p>
        </p:txBody>
      </p:sp>
      <p:pic>
        <p:nvPicPr>
          <p:cNvPr id="312" name="Google Shape;312;p15"/>
          <p:cNvPicPr preferRelativeResize="0"/>
          <p:nvPr/>
        </p:nvPicPr>
        <p:blipFill>
          <a:blip r:embed="rId3">
            <a:alphaModFix/>
          </a:blip>
          <a:stretch>
            <a:fillRect/>
          </a:stretch>
        </p:blipFill>
        <p:spPr>
          <a:xfrm>
            <a:off x="0" y="0"/>
            <a:ext cx="5502524" cy="1978275"/>
          </a:xfrm>
          <a:prstGeom prst="rect">
            <a:avLst/>
          </a:prstGeom>
          <a:noFill/>
          <a:ln>
            <a:noFill/>
          </a:ln>
        </p:spPr>
      </p:pic>
      <p:sp>
        <p:nvSpPr>
          <p:cNvPr id="313" name="Google Shape;313;p15"/>
          <p:cNvSpPr/>
          <p:nvPr/>
        </p:nvSpPr>
        <p:spPr>
          <a:xfrm>
            <a:off x="5371750" y="0"/>
            <a:ext cx="3772200" cy="1734600"/>
          </a:xfrm>
          <a:prstGeom prst="rect">
            <a:avLst/>
          </a:prstGeom>
          <a:solidFill>
            <a:srgbClr val="EF48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8"/>
          <p:cNvSpPr/>
          <p:nvPr/>
        </p:nvSpPr>
        <p:spPr>
          <a:xfrm>
            <a:off x="319575" y="2130450"/>
            <a:ext cx="6999900" cy="2830500"/>
          </a:xfrm>
          <a:prstGeom prst="rect">
            <a:avLst/>
          </a:prstGeom>
          <a:noFill/>
          <a:ln>
            <a:noFill/>
          </a:ln>
        </p:spPr>
        <p:txBody>
          <a:bodyPr anchorCtr="0" anchor="t" bIns="19050" lIns="19050" spcFirstLastPara="1" rIns="19050" wrap="square" tIns="19050">
            <a:noAutofit/>
          </a:bodyPr>
          <a:lstStyle/>
          <a:p>
            <a:pPr indent="-342900" lvl="0" marL="457200" marR="0" rtl="0" algn="l">
              <a:lnSpc>
                <a:spcPct val="115000"/>
              </a:lnSpc>
              <a:spcBef>
                <a:spcPts val="0"/>
              </a:spcBef>
              <a:spcAft>
                <a:spcPts val="0"/>
              </a:spcAft>
              <a:buClr>
                <a:srgbClr val="000000"/>
              </a:buClr>
              <a:buSzPts val="1800"/>
              <a:buFont typeface="Roboto"/>
              <a:buChar char="●"/>
            </a:pPr>
            <a:r>
              <a:rPr b="1" lang="en" sz="1800">
                <a:latin typeface="Roboto"/>
                <a:ea typeface="Roboto"/>
                <a:cs typeface="Roboto"/>
                <a:sym typeface="Roboto"/>
              </a:rPr>
              <a:t>Avoid sharing personal information online</a:t>
            </a:r>
            <a:r>
              <a:rPr lang="en" sz="1800">
                <a:latin typeface="Roboto"/>
                <a:ea typeface="Roboto"/>
                <a:cs typeface="Roboto"/>
                <a:sym typeface="Roboto"/>
              </a:rPr>
              <a:t> (SSN, addresses, birthdates, Maiden names, etc)</a:t>
            </a:r>
            <a:endParaRPr sz="1800">
              <a:latin typeface="Roboto"/>
              <a:ea typeface="Roboto"/>
              <a:cs typeface="Roboto"/>
              <a:sym typeface="Roboto"/>
            </a:endParaRPr>
          </a:p>
          <a:p>
            <a:pPr indent="-342900" lvl="0" marL="457200" marR="0" rtl="0" algn="l">
              <a:lnSpc>
                <a:spcPct val="115000"/>
              </a:lnSpc>
              <a:spcBef>
                <a:spcPts val="0"/>
              </a:spcBef>
              <a:spcAft>
                <a:spcPts val="0"/>
              </a:spcAft>
              <a:buClr>
                <a:srgbClr val="000000"/>
              </a:buClr>
              <a:buSzPts val="1800"/>
              <a:buFont typeface="Roboto"/>
              <a:buChar char="●"/>
            </a:pPr>
            <a:r>
              <a:rPr b="1" lang="en" sz="1800">
                <a:latin typeface="Roboto"/>
                <a:ea typeface="Roboto"/>
                <a:cs typeface="Roboto"/>
                <a:sym typeface="Roboto"/>
              </a:rPr>
              <a:t>Create a screenname that does not include personal information</a:t>
            </a:r>
            <a:endParaRPr b="1" sz="1800">
              <a:latin typeface="Roboto"/>
              <a:ea typeface="Roboto"/>
              <a:cs typeface="Roboto"/>
              <a:sym typeface="Roboto"/>
            </a:endParaRPr>
          </a:p>
          <a:p>
            <a:pPr indent="-342900" lvl="1" marL="914400" marR="0" rtl="0" algn="l">
              <a:lnSpc>
                <a:spcPct val="115000"/>
              </a:lnSpc>
              <a:spcBef>
                <a:spcPts val="0"/>
              </a:spcBef>
              <a:spcAft>
                <a:spcPts val="0"/>
              </a:spcAft>
              <a:buSzPts val="1800"/>
              <a:buFont typeface="Roboto"/>
              <a:buChar char="○"/>
            </a:pPr>
            <a:r>
              <a:rPr lang="en" sz="1800">
                <a:latin typeface="Roboto"/>
                <a:ea typeface="Roboto"/>
                <a:cs typeface="Roboto"/>
                <a:sym typeface="Roboto"/>
              </a:rPr>
              <a:t>jessicaparra2005</a:t>
            </a:r>
            <a:endParaRPr sz="1800">
              <a:latin typeface="Roboto"/>
              <a:ea typeface="Roboto"/>
              <a:cs typeface="Roboto"/>
              <a:sym typeface="Roboto"/>
            </a:endParaRPr>
          </a:p>
          <a:p>
            <a:pPr indent="-342900" lvl="1" marL="914400" marR="0" rtl="0" algn="l">
              <a:lnSpc>
                <a:spcPct val="115000"/>
              </a:lnSpc>
              <a:spcBef>
                <a:spcPts val="0"/>
              </a:spcBef>
              <a:spcAft>
                <a:spcPts val="0"/>
              </a:spcAft>
              <a:buSzPts val="1800"/>
              <a:buFont typeface="Roboto"/>
              <a:buChar char="○"/>
            </a:pPr>
            <a:r>
              <a:rPr lang="en" sz="1800">
                <a:latin typeface="Roboto"/>
                <a:ea typeface="Roboto"/>
                <a:cs typeface="Roboto"/>
                <a:sym typeface="Roboto"/>
              </a:rPr>
              <a:t>pumpkinpie123</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Create strong passwords.  Do not re-use passwords on multiple accounts</a:t>
            </a:r>
            <a:endParaRPr sz="1800">
              <a:latin typeface="Roboto"/>
              <a:ea typeface="Roboto"/>
              <a:cs typeface="Roboto"/>
              <a:sym typeface="Roboto"/>
            </a:endParaRPr>
          </a:p>
          <a:p>
            <a:pPr indent="0" lvl="0" marL="0" marR="0" rtl="0" algn="l">
              <a:lnSpc>
                <a:spcPct val="115000"/>
              </a:lnSpc>
              <a:spcBef>
                <a:spcPts val="0"/>
              </a:spcBef>
              <a:spcAft>
                <a:spcPts val="0"/>
              </a:spcAft>
              <a:buNone/>
            </a:pPr>
            <a:r>
              <a:t/>
            </a:r>
            <a:endParaRPr sz="1800">
              <a:latin typeface="Roboto"/>
              <a:ea typeface="Roboto"/>
              <a:cs typeface="Roboto"/>
              <a:sym typeface="Roboto"/>
            </a:endParaRPr>
          </a:p>
        </p:txBody>
      </p:sp>
      <p:pic>
        <p:nvPicPr>
          <p:cNvPr id="319" name="Google Shape;319;p18"/>
          <p:cNvPicPr preferRelativeResize="0"/>
          <p:nvPr/>
        </p:nvPicPr>
        <p:blipFill>
          <a:blip r:embed="rId3">
            <a:alphaModFix/>
          </a:blip>
          <a:stretch>
            <a:fillRect/>
          </a:stretch>
        </p:blipFill>
        <p:spPr>
          <a:xfrm>
            <a:off x="0" y="0"/>
            <a:ext cx="5463075" cy="1995826"/>
          </a:xfrm>
          <a:prstGeom prst="rect">
            <a:avLst/>
          </a:prstGeom>
          <a:noFill/>
          <a:ln>
            <a:noFill/>
          </a:ln>
        </p:spPr>
      </p:pic>
      <p:sp>
        <p:nvSpPr>
          <p:cNvPr id="320" name="Google Shape;320;p18"/>
          <p:cNvSpPr/>
          <p:nvPr/>
        </p:nvSpPr>
        <p:spPr>
          <a:xfrm>
            <a:off x="5463075" y="0"/>
            <a:ext cx="3681000" cy="1734900"/>
          </a:xfrm>
          <a:prstGeom prst="rect">
            <a:avLst/>
          </a:prstGeom>
          <a:solidFill>
            <a:srgbClr val="FAAB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c3cc0e4c8f_0_133"/>
          <p:cNvSpPr/>
          <p:nvPr/>
        </p:nvSpPr>
        <p:spPr>
          <a:xfrm>
            <a:off x="243475" y="1552175"/>
            <a:ext cx="4915500" cy="34089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None/>
            </a:pPr>
            <a:r>
              <a:rPr b="1" lang="en" sz="1800">
                <a:latin typeface="Roboto"/>
                <a:ea typeface="Roboto"/>
                <a:cs typeface="Roboto"/>
                <a:sym typeface="Roboto"/>
              </a:rPr>
              <a:t>Activity: </a:t>
            </a:r>
            <a:r>
              <a:rPr lang="en" sz="1800">
                <a:latin typeface="Roboto"/>
                <a:ea typeface="Roboto"/>
                <a:cs typeface="Roboto"/>
                <a:sym typeface="Roboto"/>
              </a:rPr>
              <a:t>Sit down as a family and create a good set of screen names and strong passwords for practice.</a:t>
            </a:r>
            <a:endParaRPr sz="1800">
              <a:latin typeface="Roboto"/>
              <a:ea typeface="Roboto"/>
              <a:cs typeface="Roboto"/>
              <a:sym typeface="Roboto"/>
            </a:endParaRPr>
          </a:p>
          <a:p>
            <a:pPr indent="0" lvl="0" marL="0" marR="0" rtl="0" algn="l">
              <a:lnSpc>
                <a:spcPct val="115000"/>
              </a:lnSpc>
              <a:spcBef>
                <a:spcPts val="0"/>
              </a:spcBef>
              <a:spcAft>
                <a:spcPts val="0"/>
              </a:spcAft>
              <a:buNone/>
            </a:pPr>
            <a:r>
              <a:t/>
            </a:r>
            <a:endParaRPr sz="1800">
              <a:latin typeface="Roboto"/>
              <a:ea typeface="Roboto"/>
              <a:cs typeface="Roboto"/>
              <a:sym typeface="Roboto"/>
            </a:endParaRPr>
          </a:p>
          <a:p>
            <a:pPr indent="0" lvl="0" marL="0" marR="0" rtl="0" algn="l">
              <a:lnSpc>
                <a:spcPct val="115000"/>
              </a:lnSpc>
              <a:spcBef>
                <a:spcPts val="0"/>
              </a:spcBef>
              <a:spcAft>
                <a:spcPts val="0"/>
              </a:spcAft>
              <a:buNone/>
            </a:pPr>
            <a:r>
              <a:rPr b="1" lang="en" sz="1800">
                <a:latin typeface="Roboto"/>
                <a:ea typeface="Roboto"/>
                <a:cs typeface="Roboto"/>
                <a:sym typeface="Roboto"/>
              </a:rPr>
              <a:t>Passwords:</a:t>
            </a:r>
            <a:endParaRPr b="1"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Has 10 characters or more</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Includes numbers, upper case, lower case and symbols</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Use memorable phrases mixed with numbers and symbols</a:t>
            </a:r>
            <a:endParaRPr sz="1800">
              <a:latin typeface="Roboto"/>
              <a:ea typeface="Roboto"/>
              <a:cs typeface="Roboto"/>
              <a:sym typeface="Roboto"/>
            </a:endParaRPr>
          </a:p>
          <a:p>
            <a:pPr indent="0" lvl="0" marL="0" marR="0" rtl="0" algn="l">
              <a:lnSpc>
                <a:spcPct val="115000"/>
              </a:lnSpc>
              <a:spcBef>
                <a:spcPts val="0"/>
              </a:spcBef>
              <a:spcAft>
                <a:spcPts val="0"/>
              </a:spcAft>
              <a:buNone/>
            </a:pPr>
            <a:r>
              <a:t/>
            </a:r>
            <a:endParaRPr sz="1800">
              <a:latin typeface="Roboto"/>
              <a:ea typeface="Roboto"/>
              <a:cs typeface="Roboto"/>
              <a:sym typeface="Roboto"/>
            </a:endParaRPr>
          </a:p>
          <a:p>
            <a:pPr indent="0" lvl="0" marL="0" marR="0" rtl="0" algn="l">
              <a:lnSpc>
                <a:spcPct val="115000"/>
              </a:lnSpc>
              <a:spcBef>
                <a:spcPts val="0"/>
              </a:spcBef>
              <a:spcAft>
                <a:spcPts val="0"/>
              </a:spcAft>
              <a:buNone/>
            </a:pPr>
            <a:r>
              <a:t/>
            </a:r>
            <a:endParaRPr sz="1800">
              <a:latin typeface="Roboto"/>
              <a:ea typeface="Roboto"/>
              <a:cs typeface="Roboto"/>
              <a:sym typeface="Roboto"/>
            </a:endParaRPr>
          </a:p>
        </p:txBody>
      </p:sp>
      <p:pic>
        <p:nvPicPr>
          <p:cNvPr id="326" name="Google Shape;326;gc3cc0e4c8f_0_133"/>
          <p:cNvPicPr preferRelativeResize="0"/>
          <p:nvPr/>
        </p:nvPicPr>
        <p:blipFill>
          <a:blip r:embed="rId3">
            <a:alphaModFix/>
          </a:blip>
          <a:stretch>
            <a:fillRect/>
          </a:stretch>
        </p:blipFill>
        <p:spPr>
          <a:xfrm>
            <a:off x="0" y="0"/>
            <a:ext cx="3681000" cy="1344784"/>
          </a:xfrm>
          <a:prstGeom prst="rect">
            <a:avLst/>
          </a:prstGeom>
          <a:noFill/>
          <a:ln>
            <a:noFill/>
          </a:ln>
        </p:spPr>
      </p:pic>
      <p:sp>
        <p:nvSpPr>
          <p:cNvPr id="327" name="Google Shape;327;gc3cc0e4c8f_0_133"/>
          <p:cNvSpPr/>
          <p:nvPr/>
        </p:nvSpPr>
        <p:spPr>
          <a:xfrm>
            <a:off x="3591325" y="0"/>
            <a:ext cx="5552700" cy="1171800"/>
          </a:xfrm>
          <a:prstGeom prst="rect">
            <a:avLst/>
          </a:prstGeom>
          <a:solidFill>
            <a:srgbClr val="FAAB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gc3cc0e4c8f_0_133"/>
          <p:cNvPicPr preferRelativeResize="0"/>
          <p:nvPr/>
        </p:nvPicPr>
        <p:blipFill rotWithShape="1">
          <a:blip r:embed="rId4">
            <a:alphaModFix/>
          </a:blip>
          <a:srcRect b="0" l="0" r="0" t="0"/>
          <a:stretch/>
        </p:blipFill>
        <p:spPr>
          <a:xfrm>
            <a:off x="5230675" y="1171800"/>
            <a:ext cx="3913324" cy="397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
          <p:cNvSpPr/>
          <p:nvPr/>
        </p:nvSpPr>
        <p:spPr>
          <a:xfrm>
            <a:off x="918525" y="1102775"/>
            <a:ext cx="7416300" cy="3432300"/>
          </a:xfrm>
          <a:prstGeom prst="rect">
            <a:avLst/>
          </a:prstGeom>
          <a:noFill/>
          <a:ln>
            <a:noFill/>
          </a:ln>
        </p:spPr>
        <p:txBody>
          <a:bodyPr anchorCtr="0" anchor="t" bIns="19050" lIns="19050" spcFirstLastPara="1" rIns="19050" wrap="square" tIns="19050">
            <a:noAutofit/>
          </a:bodyPr>
          <a:lstStyle/>
          <a:p>
            <a:pPr indent="-342900" lvl="0" marL="457200" marR="0" rtl="0" algn="l">
              <a:lnSpc>
                <a:spcPct val="115000"/>
              </a:lnSpc>
              <a:spcBef>
                <a:spcPts val="0"/>
              </a:spcBef>
              <a:spcAft>
                <a:spcPts val="0"/>
              </a:spcAft>
              <a:buClr>
                <a:srgbClr val="434343"/>
              </a:buClr>
              <a:buSzPts val="1800"/>
              <a:buFont typeface="Roboto"/>
              <a:buChar char="●"/>
            </a:pPr>
            <a:r>
              <a:rPr i="0" lang="en" sz="1800" u="none" cap="none" strike="noStrike">
                <a:solidFill>
                  <a:srgbClr val="434343"/>
                </a:solidFill>
                <a:latin typeface="Roboto"/>
                <a:ea typeface="Roboto"/>
                <a:cs typeface="Roboto"/>
                <a:sym typeface="Roboto"/>
              </a:rPr>
              <a:t>How </a:t>
            </a:r>
            <a:r>
              <a:rPr lang="en" sz="1800">
                <a:solidFill>
                  <a:srgbClr val="434343"/>
                </a:solidFill>
                <a:latin typeface="Roboto"/>
                <a:ea typeface="Roboto"/>
                <a:cs typeface="Roboto"/>
                <a:sym typeface="Roboto"/>
              </a:rPr>
              <a:t>Predators Gain Entry</a:t>
            </a:r>
            <a:endParaRPr i="0" sz="1800" u="none" cap="none" strike="noStrike">
              <a:solidFill>
                <a:srgbClr val="434343"/>
              </a:solidFill>
              <a:latin typeface="Roboto"/>
              <a:ea typeface="Roboto"/>
              <a:cs typeface="Roboto"/>
              <a:sym typeface="Roboto"/>
            </a:endParaRPr>
          </a:p>
          <a:p>
            <a:pPr indent="-342900" lvl="0" marL="457200" marR="0" rtl="0" algn="l">
              <a:lnSpc>
                <a:spcPct val="115000"/>
              </a:lnSpc>
              <a:spcBef>
                <a:spcPts val="0"/>
              </a:spcBef>
              <a:spcAft>
                <a:spcPts val="0"/>
              </a:spcAft>
              <a:buClr>
                <a:srgbClr val="434343"/>
              </a:buClr>
              <a:buSzPts val="1800"/>
              <a:buFont typeface="Roboto"/>
              <a:buChar char="●"/>
            </a:pPr>
            <a:r>
              <a:rPr i="0" lang="en" sz="1800" u="none" cap="none" strike="noStrike">
                <a:solidFill>
                  <a:srgbClr val="434343"/>
                </a:solidFill>
                <a:latin typeface="Roboto"/>
                <a:ea typeface="Roboto"/>
                <a:cs typeface="Roboto"/>
                <a:sym typeface="Roboto"/>
              </a:rPr>
              <a:t>5 Good Digital Habits for Families</a:t>
            </a:r>
            <a:endParaRPr i="0" sz="1800" u="none" cap="none" strike="noStrike">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Video Game Safety</a:t>
            </a:r>
            <a:endParaRPr sz="1800">
              <a:solidFill>
                <a:srgbClr val="434343"/>
              </a:solidFill>
              <a:latin typeface="Roboto"/>
              <a:ea typeface="Roboto"/>
              <a:cs typeface="Roboto"/>
              <a:sym typeface="Roboto"/>
            </a:endParaRPr>
          </a:p>
          <a:p>
            <a:pPr indent="-342900" lvl="0" marL="457200" marR="0" rtl="0" algn="l">
              <a:lnSpc>
                <a:spcPct val="115000"/>
              </a:lnSpc>
              <a:spcBef>
                <a:spcPts val="0"/>
              </a:spcBef>
              <a:spcAft>
                <a:spcPts val="0"/>
              </a:spcAft>
              <a:buClr>
                <a:srgbClr val="434343"/>
              </a:buClr>
              <a:buSzPts val="1800"/>
              <a:buFont typeface="Roboto"/>
              <a:buChar char="●"/>
            </a:pPr>
            <a:r>
              <a:rPr i="0" lang="en" sz="1800" u="none" cap="none" strike="noStrike">
                <a:solidFill>
                  <a:srgbClr val="434343"/>
                </a:solidFill>
                <a:latin typeface="Roboto"/>
                <a:ea typeface="Roboto"/>
                <a:cs typeface="Roboto"/>
                <a:sym typeface="Roboto"/>
              </a:rPr>
              <a:t>Tips and Tools for Online </a:t>
            </a:r>
            <a:r>
              <a:rPr lang="en" sz="1800">
                <a:solidFill>
                  <a:srgbClr val="434343"/>
                </a:solidFill>
                <a:latin typeface="Roboto"/>
                <a:ea typeface="Roboto"/>
                <a:cs typeface="Roboto"/>
                <a:sym typeface="Roboto"/>
              </a:rPr>
              <a:t>Safety</a:t>
            </a:r>
            <a:endParaRPr sz="1800">
              <a:solidFill>
                <a:srgbClr val="434343"/>
              </a:solidFill>
              <a:latin typeface="Roboto"/>
              <a:ea typeface="Roboto"/>
              <a:cs typeface="Roboto"/>
              <a:sym typeface="Roboto"/>
            </a:endParaRPr>
          </a:p>
          <a:p>
            <a:pPr indent="-342900" lvl="0" marL="457200" marR="0" rtl="0" algn="l">
              <a:lnSpc>
                <a:spcPct val="115000"/>
              </a:lnSpc>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More </a:t>
            </a:r>
            <a:r>
              <a:rPr i="0" lang="en" sz="1800" u="none" cap="none" strike="noStrike">
                <a:solidFill>
                  <a:srgbClr val="434343"/>
                </a:solidFill>
                <a:latin typeface="Roboto"/>
                <a:ea typeface="Roboto"/>
                <a:cs typeface="Roboto"/>
                <a:sym typeface="Roboto"/>
              </a:rPr>
              <a:t>Resources</a:t>
            </a:r>
            <a:endParaRPr i="0" sz="1800" u="none" cap="none" strike="noStrike">
              <a:solidFill>
                <a:srgbClr val="434343"/>
              </a:solidFill>
              <a:latin typeface="Roboto"/>
              <a:ea typeface="Roboto"/>
              <a:cs typeface="Roboto"/>
              <a:sym typeface="Roboto"/>
            </a:endParaRPr>
          </a:p>
        </p:txBody>
      </p:sp>
      <p:sp>
        <p:nvSpPr>
          <p:cNvPr id="210" name="Google Shape;210;p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Agenda</a:t>
            </a:r>
            <a:endParaRPr b="1">
              <a:solidFill>
                <a:srgbClr val="4384F4"/>
              </a:solidFill>
              <a:latin typeface="Roboto"/>
              <a:ea typeface="Roboto"/>
              <a:cs typeface="Roboto"/>
              <a:sym typeface="Roboto"/>
            </a:endParaRPr>
          </a:p>
        </p:txBody>
      </p:sp>
      <p:sp>
        <p:nvSpPr>
          <p:cNvPr id="211" name="Google Shape;211;p2"/>
          <p:cNvSpPr txBox="1"/>
          <p:nvPr/>
        </p:nvSpPr>
        <p:spPr>
          <a:xfrm>
            <a:off x="918525" y="3256525"/>
            <a:ext cx="6973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lang="en" sz="2200">
                <a:latin typeface="Roboto"/>
                <a:ea typeface="Roboto"/>
                <a:cs typeface="Roboto"/>
                <a:sym typeface="Roboto"/>
              </a:rPr>
              <a:t>github.com/davemehi/internet-safety</a:t>
            </a:r>
            <a:endParaRPr b="1" i="0" sz="2200" u="none" cap="none" strike="noStrike">
              <a:solidFill>
                <a:srgbClr val="000000"/>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0"/>
          <p:cNvSpPr/>
          <p:nvPr/>
        </p:nvSpPr>
        <p:spPr>
          <a:xfrm>
            <a:off x="350000" y="2160875"/>
            <a:ext cx="7974000" cy="2541300"/>
          </a:xfrm>
          <a:prstGeom prst="rect">
            <a:avLst/>
          </a:prstGeom>
          <a:noFill/>
          <a:ln>
            <a:noFill/>
          </a:ln>
        </p:spPr>
        <p:txBody>
          <a:bodyPr anchorCtr="0" anchor="t" bIns="19050" lIns="19050" spcFirstLastPara="1" rIns="19050" wrap="square" tIns="19050">
            <a:noAutofit/>
          </a:bodyPr>
          <a:lstStyle/>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Treat others how you want to be treated, both online and in real life. </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b="1" lang="en" sz="1800">
                <a:latin typeface="Roboto"/>
                <a:ea typeface="Roboto"/>
                <a:cs typeface="Roboto"/>
                <a:sym typeface="Roboto"/>
              </a:rPr>
              <a:t>Define what positive behavior means in your family.</a:t>
            </a:r>
            <a:endParaRPr b="1"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b="1" lang="en" sz="1800">
                <a:latin typeface="Roboto"/>
                <a:ea typeface="Roboto"/>
                <a:cs typeface="Roboto"/>
                <a:sym typeface="Roboto"/>
              </a:rPr>
              <a:t>Activity: Have a discussion on what kinds of actions and behavior are important.</a:t>
            </a:r>
            <a:endParaRPr b="1" sz="1800">
              <a:latin typeface="Roboto"/>
              <a:ea typeface="Roboto"/>
              <a:cs typeface="Roboto"/>
              <a:sym typeface="Roboto"/>
            </a:endParaRPr>
          </a:p>
          <a:p>
            <a:pPr indent="-342900" lvl="1" marL="914400" marR="0" rtl="0" algn="l">
              <a:lnSpc>
                <a:spcPct val="115000"/>
              </a:lnSpc>
              <a:spcBef>
                <a:spcPts val="0"/>
              </a:spcBef>
              <a:spcAft>
                <a:spcPts val="0"/>
              </a:spcAft>
              <a:buSzPts val="1800"/>
              <a:buFont typeface="Roboto"/>
              <a:buChar char="○"/>
            </a:pPr>
            <a:r>
              <a:rPr b="1" lang="en" sz="1800">
                <a:latin typeface="Roboto"/>
                <a:ea typeface="Roboto"/>
                <a:cs typeface="Roboto"/>
                <a:sym typeface="Roboto"/>
              </a:rPr>
              <a:t>Think about what that looks like digitally: texts, posts, comments, photos, and videos.</a:t>
            </a:r>
            <a:endParaRPr b="1" sz="1800">
              <a:latin typeface="Roboto"/>
              <a:ea typeface="Roboto"/>
              <a:cs typeface="Roboto"/>
              <a:sym typeface="Roboto"/>
            </a:endParaRPr>
          </a:p>
        </p:txBody>
      </p:sp>
      <p:pic>
        <p:nvPicPr>
          <p:cNvPr id="334" name="Google Shape;334;p20"/>
          <p:cNvPicPr preferRelativeResize="0"/>
          <p:nvPr/>
        </p:nvPicPr>
        <p:blipFill>
          <a:blip r:embed="rId3">
            <a:alphaModFix/>
          </a:blip>
          <a:stretch>
            <a:fillRect/>
          </a:stretch>
        </p:blipFill>
        <p:spPr>
          <a:xfrm>
            <a:off x="0" y="0"/>
            <a:ext cx="5493499" cy="2019676"/>
          </a:xfrm>
          <a:prstGeom prst="rect">
            <a:avLst/>
          </a:prstGeom>
          <a:noFill/>
          <a:ln>
            <a:noFill/>
          </a:ln>
        </p:spPr>
      </p:pic>
      <p:sp>
        <p:nvSpPr>
          <p:cNvPr id="335" name="Google Shape;335;p20"/>
          <p:cNvSpPr/>
          <p:nvPr/>
        </p:nvSpPr>
        <p:spPr>
          <a:xfrm>
            <a:off x="5463075" y="0"/>
            <a:ext cx="3681000" cy="1734900"/>
          </a:xfrm>
          <a:prstGeom prst="rect">
            <a:avLst/>
          </a:prstGeom>
          <a:solidFill>
            <a:srgbClr val="0DAE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2"/>
          <p:cNvSpPr/>
          <p:nvPr/>
        </p:nvSpPr>
        <p:spPr>
          <a:xfrm>
            <a:off x="350000" y="2313050"/>
            <a:ext cx="8359200" cy="2564100"/>
          </a:xfrm>
          <a:prstGeom prst="rect">
            <a:avLst/>
          </a:prstGeom>
          <a:noFill/>
          <a:ln>
            <a:noFill/>
          </a:ln>
        </p:spPr>
        <p:txBody>
          <a:bodyPr anchorCtr="0" anchor="t" bIns="19050" lIns="19050" spcFirstLastPara="1" rIns="19050" wrap="square" tIns="19050">
            <a:noAutofit/>
          </a:bodyPr>
          <a:lstStyle/>
          <a:p>
            <a:pPr indent="-342900" lvl="0" marL="457200" marR="0" rtl="0" algn="l">
              <a:lnSpc>
                <a:spcPct val="115000"/>
              </a:lnSpc>
              <a:spcBef>
                <a:spcPts val="0"/>
              </a:spcBef>
              <a:spcAft>
                <a:spcPts val="0"/>
              </a:spcAft>
              <a:buClr>
                <a:srgbClr val="000000"/>
              </a:buClr>
              <a:buSzPts val="1800"/>
              <a:buFont typeface="Roboto"/>
              <a:buChar char="●"/>
            </a:pPr>
            <a:r>
              <a:rPr lang="en" sz="1800">
                <a:latin typeface="Roboto"/>
                <a:ea typeface="Roboto"/>
                <a:cs typeface="Roboto"/>
                <a:sym typeface="Roboto"/>
              </a:rPr>
              <a:t>Found something negative? Say something!</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b="1" lang="en" sz="1800">
                <a:latin typeface="Roboto"/>
                <a:ea typeface="Roboto"/>
                <a:cs typeface="Roboto"/>
                <a:sym typeface="Roboto"/>
              </a:rPr>
              <a:t>It takes courage and bravery to speak up</a:t>
            </a:r>
            <a:endParaRPr b="1"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Report and/or block inappropriate content</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b="1" lang="en" sz="1800">
                <a:latin typeface="Roboto"/>
                <a:ea typeface="Roboto"/>
                <a:cs typeface="Roboto"/>
                <a:sym typeface="Roboto"/>
              </a:rPr>
              <a:t>It’s important for kids to understand that they’re not on their own</a:t>
            </a:r>
            <a:endParaRPr b="1"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lang="en" sz="1800">
                <a:latin typeface="Roboto"/>
                <a:ea typeface="Roboto"/>
                <a:cs typeface="Roboto"/>
                <a:sym typeface="Roboto"/>
              </a:rPr>
              <a:t>Discuss family attitudes and policies about what is and isn’t acceptable usage of devices and media, and when.</a:t>
            </a:r>
            <a:endParaRPr sz="1800">
              <a:latin typeface="Roboto"/>
              <a:ea typeface="Roboto"/>
              <a:cs typeface="Roboto"/>
              <a:sym typeface="Roboto"/>
            </a:endParaRPr>
          </a:p>
          <a:p>
            <a:pPr indent="-342900" lvl="0" marL="457200" marR="0" rtl="0" algn="l">
              <a:lnSpc>
                <a:spcPct val="115000"/>
              </a:lnSpc>
              <a:spcBef>
                <a:spcPts val="0"/>
              </a:spcBef>
              <a:spcAft>
                <a:spcPts val="0"/>
              </a:spcAft>
              <a:buSzPts val="1800"/>
              <a:buFont typeface="Roboto"/>
              <a:buChar char="●"/>
            </a:pPr>
            <a:r>
              <a:rPr b="1" lang="en" sz="1800">
                <a:latin typeface="Roboto"/>
                <a:ea typeface="Roboto"/>
                <a:cs typeface="Roboto"/>
                <a:sym typeface="Roboto"/>
              </a:rPr>
              <a:t>Activity: Discuss online situations and how they should be handled</a:t>
            </a:r>
            <a:endParaRPr b="1" sz="1800">
              <a:latin typeface="Roboto"/>
              <a:ea typeface="Roboto"/>
              <a:cs typeface="Roboto"/>
              <a:sym typeface="Roboto"/>
            </a:endParaRPr>
          </a:p>
        </p:txBody>
      </p:sp>
      <p:pic>
        <p:nvPicPr>
          <p:cNvPr id="341" name="Google Shape;341;p22"/>
          <p:cNvPicPr preferRelativeResize="0"/>
          <p:nvPr/>
        </p:nvPicPr>
        <p:blipFill>
          <a:blip r:embed="rId3">
            <a:alphaModFix/>
          </a:blip>
          <a:stretch>
            <a:fillRect/>
          </a:stretch>
        </p:blipFill>
        <p:spPr>
          <a:xfrm>
            <a:off x="0" y="0"/>
            <a:ext cx="5492035" cy="2009100"/>
          </a:xfrm>
          <a:prstGeom prst="rect">
            <a:avLst/>
          </a:prstGeom>
          <a:noFill/>
          <a:ln>
            <a:noFill/>
          </a:ln>
        </p:spPr>
      </p:pic>
      <p:sp>
        <p:nvSpPr>
          <p:cNvPr id="342" name="Google Shape;342;p22"/>
          <p:cNvSpPr/>
          <p:nvPr/>
        </p:nvSpPr>
        <p:spPr>
          <a:xfrm>
            <a:off x="5417300" y="0"/>
            <a:ext cx="3726600" cy="1734900"/>
          </a:xfrm>
          <a:prstGeom prst="rect">
            <a:avLst/>
          </a:prstGeom>
          <a:solidFill>
            <a:srgbClr val="008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c11fc265af_0_34"/>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Video Game Safety</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c11fc265af_0_4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Games Then vs Now</a:t>
            </a:r>
            <a:endParaRPr b="1">
              <a:solidFill>
                <a:srgbClr val="4384F4"/>
              </a:solidFill>
              <a:latin typeface="Roboto"/>
              <a:ea typeface="Roboto"/>
              <a:cs typeface="Roboto"/>
              <a:sym typeface="Roboto"/>
            </a:endParaRPr>
          </a:p>
        </p:txBody>
      </p:sp>
      <p:pic>
        <p:nvPicPr>
          <p:cNvPr descr="This short clip compares how video games used to be (Super Mario Bros) to how video games are now today (Fortnite).&#10;&#10;This video clip was shown as a part of a presentation on Internet Safety for Families.  It shows the realities and appeal of video games to the youth," id="353" name="Google Shape;353;gc11fc265af_0_48" title="Video Games Then and Now">
            <a:hlinkClick r:id="rId3"/>
          </p:cNvPr>
          <p:cNvPicPr preferRelativeResize="0"/>
          <p:nvPr/>
        </p:nvPicPr>
        <p:blipFill>
          <a:blip r:embed="rId4">
            <a:alphaModFix/>
          </a:blip>
          <a:stretch>
            <a:fillRect/>
          </a:stretch>
        </p:blipFill>
        <p:spPr>
          <a:xfrm>
            <a:off x="1643450" y="995225"/>
            <a:ext cx="5278400" cy="395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c11fc265af_0_4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Games Now</a:t>
            </a:r>
            <a:endParaRPr b="1">
              <a:solidFill>
                <a:srgbClr val="4384F4"/>
              </a:solidFill>
              <a:latin typeface="Roboto"/>
              <a:ea typeface="Roboto"/>
              <a:cs typeface="Roboto"/>
              <a:sym typeface="Roboto"/>
            </a:endParaRPr>
          </a:p>
        </p:txBody>
      </p:sp>
      <p:sp>
        <p:nvSpPr>
          <p:cNvPr id="359" name="Google Shape;359;gc11fc265af_0_43"/>
          <p:cNvSpPr txBox="1"/>
          <p:nvPr/>
        </p:nvSpPr>
        <p:spPr>
          <a:xfrm>
            <a:off x="468500" y="1004350"/>
            <a:ext cx="4745400" cy="39057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None/>
            </a:pPr>
            <a:r>
              <a:rPr b="1" lang="en" sz="1800">
                <a:solidFill>
                  <a:srgbClr val="5F6368"/>
                </a:solidFill>
                <a:latin typeface="Roboto"/>
                <a:ea typeface="Roboto"/>
                <a:cs typeface="Roboto"/>
                <a:sym typeface="Roboto"/>
              </a:rPr>
              <a:t>Games today are …</a:t>
            </a:r>
            <a:br>
              <a:rPr lang="en" sz="1800">
                <a:solidFill>
                  <a:srgbClr val="5F6368"/>
                </a:solidFill>
                <a:latin typeface="Roboto"/>
                <a:ea typeface="Roboto"/>
                <a:cs typeface="Roboto"/>
                <a:sym typeface="Roboto"/>
              </a:rPr>
            </a:br>
            <a:endParaRPr sz="1800">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Online and integrated with the internet</a:t>
            </a:r>
            <a:endParaRPr sz="1800">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Designed</a:t>
            </a:r>
            <a:r>
              <a:rPr lang="en" sz="1800">
                <a:solidFill>
                  <a:srgbClr val="5F6368"/>
                </a:solidFill>
                <a:latin typeface="Roboto"/>
                <a:ea typeface="Roboto"/>
                <a:cs typeface="Roboto"/>
                <a:sym typeface="Roboto"/>
              </a:rPr>
              <a:t> </a:t>
            </a:r>
            <a:r>
              <a:rPr b="1" lang="en" sz="1800">
                <a:solidFill>
                  <a:srgbClr val="5F6368"/>
                </a:solidFill>
                <a:latin typeface="Roboto"/>
                <a:ea typeface="Roboto"/>
                <a:cs typeface="Roboto"/>
                <a:sym typeface="Roboto"/>
              </a:rPr>
              <a:t>to be social, multi-player</a:t>
            </a:r>
            <a:endParaRPr b="1" sz="1800">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Trendy and </a:t>
            </a:r>
            <a:r>
              <a:rPr lang="en" sz="1800">
                <a:solidFill>
                  <a:srgbClr val="5F6368"/>
                </a:solidFill>
                <a:latin typeface="Roboto"/>
                <a:ea typeface="Roboto"/>
                <a:cs typeface="Roboto"/>
                <a:sym typeface="Roboto"/>
              </a:rPr>
              <a:t>incorporate</a:t>
            </a:r>
            <a:r>
              <a:rPr lang="en" sz="1800">
                <a:solidFill>
                  <a:srgbClr val="5F6368"/>
                </a:solidFill>
                <a:latin typeface="Roboto"/>
                <a:ea typeface="Roboto"/>
                <a:cs typeface="Roboto"/>
                <a:sym typeface="Roboto"/>
              </a:rPr>
              <a:t> popular music, movie characters and celebrities</a:t>
            </a:r>
            <a:endParaRPr sz="1800">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Epic Adventures in new virtual worlds</a:t>
            </a:r>
            <a:endParaRPr b="1" sz="1800">
              <a:solidFill>
                <a:srgbClr val="5F6368"/>
              </a:solidFill>
              <a:latin typeface="Roboto"/>
              <a:ea typeface="Roboto"/>
              <a:cs typeface="Roboto"/>
              <a:sym typeface="Roboto"/>
            </a:endParaRPr>
          </a:p>
          <a:p>
            <a:pPr indent="-342900" lvl="0" marL="457200" marR="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Creative gameplay</a:t>
            </a:r>
            <a:endParaRPr sz="1800">
              <a:solidFill>
                <a:srgbClr val="5F6368"/>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latin typeface="Roboto"/>
              <a:ea typeface="Roboto"/>
              <a:cs typeface="Roboto"/>
              <a:sym typeface="Roboto"/>
            </a:endParaRPr>
          </a:p>
          <a:p>
            <a:pPr indent="0" lvl="0" marL="0" rtl="0" algn="l">
              <a:lnSpc>
                <a:spcPct val="130000"/>
              </a:lnSpc>
              <a:spcBef>
                <a:spcPts val="0"/>
              </a:spcBef>
              <a:spcAft>
                <a:spcPts val="0"/>
              </a:spcAft>
              <a:buNone/>
            </a:pPr>
            <a:r>
              <a:t/>
            </a:r>
            <a:endParaRPr sz="1800">
              <a:latin typeface="Roboto"/>
              <a:ea typeface="Roboto"/>
              <a:cs typeface="Roboto"/>
              <a:sym typeface="Roboto"/>
            </a:endParaRPr>
          </a:p>
        </p:txBody>
      </p:sp>
      <p:pic>
        <p:nvPicPr>
          <p:cNvPr id="360" name="Google Shape;360;gc11fc265af_0_43"/>
          <p:cNvPicPr preferRelativeResize="0"/>
          <p:nvPr/>
        </p:nvPicPr>
        <p:blipFill>
          <a:blip r:embed="rId3">
            <a:alphaModFix/>
          </a:blip>
          <a:stretch>
            <a:fillRect/>
          </a:stretch>
        </p:blipFill>
        <p:spPr>
          <a:xfrm>
            <a:off x="5518700" y="2870800"/>
            <a:ext cx="3625301" cy="2039232"/>
          </a:xfrm>
          <a:prstGeom prst="rect">
            <a:avLst/>
          </a:prstGeom>
          <a:noFill/>
          <a:ln cap="flat" cmpd="sng" w="9525">
            <a:solidFill>
              <a:schemeClr val="dk2"/>
            </a:solidFill>
            <a:prstDash val="solid"/>
            <a:round/>
            <a:headEnd len="sm" w="sm" type="none"/>
            <a:tailEnd len="sm" w="sm" type="none"/>
          </a:ln>
        </p:spPr>
      </p:pic>
      <p:pic>
        <p:nvPicPr>
          <p:cNvPr id="361" name="Google Shape;361;gc11fc265af_0_43"/>
          <p:cNvPicPr preferRelativeResize="0"/>
          <p:nvPr/>
        </p:nvPicPr>
        <p:blipFill>
          <a:blip r:embed="rId4">
            <a:alphaModFix/>
          </a:blip>
          <a:stretch>
            <a:fillRect/>
          </a:stretch>
        </p:blipFill>
        <p:spPr>
          <a:xfrm>
            <a:off x="5518700" y="448050"/>
            <a:ext cx="3625299" cy="241686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c11fc265af_0_5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 Risks</a:t>
            </a:r>
            <a:endParaRPr b="1">
              <a:solidFill>
                <a:srgbClr val="4384F4"/>
              </a:solidFill>
              <a:latin typeface="Roboto"/>
              <a:ea typeface="Roboto"/>
              <a:cs typeface="Roboto"/>
              <a:sym typeface="Roboto"/>
            </a:endParaRPr>
          </a:p>
        </p:txBody>
      </p:sp>
      <p:sp>
        <p:nvSpPr>
          <p:cNvPr id="367" name="Google Shape;367;gc11fc265af_0_57"/>
          <p:cNvSpPr txBox="1"/>
          <p:nvPr/>
        </p:nvSpPr>
        <p:spPr>
          <a:xfrm>
            <a:off x="344500" y="897825"/>
            <a:ext cx="5515200" cy="3855300"/>
          </a:xfrm>
          <a:prstGeom prst="rect">
            <a:avLst/>
          </a:prstGeom>
          <a:noFill/>
          <a:ln>
            <a:noFill/>
          </a:ln>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Cyberbullying</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Griefing - Making the game less enjoyable</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Kill stealing - </a:t>
            </a:r>
            <a:r>
              <a:rPr lang="en" sz="1800">
                <a:solidFill>
                  <a:srgbClr val="5F6368"/>
                </a:solidFill>
                <a:latin typeface="Roboto"/>
                <a:ea typeface="Roboto"/>
                <a:cs typeface="Roboto"/>
                <a:sym typeface="Roboto"/>
              </a:rPr>
              <a:t>Stealing</a:t>
            </a:r>
            <a:r>
              <a:rPr lang="en" sz="1800">
                <a:solidFill>
                  <a:srgbClr val="5F6368"/>
                </a:solidFill>
                <a:latin typeface="Roboto"/>
                <a:ea typeface="Roboto"/>
                <a:cs typeface="Roboto"/>
                <a:sym typeface="Roboto"/>
              </a:rPr>
              <a:t> targets, coordinated efforts against players</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Whispering - Bad-mouthing players in chat</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Doxxing</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Privacy</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Screen names</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Delete info before disposing or selling</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Personal Information</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Webcam worries</a:t>
            </a:r>
            <a:endParaRPr sz="1800">
              <a:solidFill>
                <a:srgbClr val="5F6368"/>
              </a:solidFill>
              <a:latin typeface="Roboto"/>
              <a:ea typeface="Roboto"/>
              <a:cs typeface="Roboto"/>
              <a:sym typeface="Roboto"/>
            </a:endParaRPr>
          </a:p>
        </p:txBody>
      </p:sp>
      <p:pic>
        <p:nvPicPr>
          <p:cNvPr id="368" name="Google Shape;368;gc11fc265af_0_57"/>
          <p:cNvPicPr preferRelativeResize="0"/>
          <p:nvPr/>
        </p:nvPicPr>
        <p:blipFill>
          <a:blip r:embed="rId3">
            <a:alphaModFix/>
          </a:blip>
          <a:stretch>
            <a:fillRect/>
          </a:stretch>
        </p:blipFill>
        <p:spPr>
          <a:xfrm>
            <a:off x="5988500" y="964405"/>
            <a:ext cx="3155499" cy="1651370"/>
          </a:xfrm>
          <a:prstGeom prst="rect">
            <a:avLst/>
          </a:prstGeom>
          <a:noFill/>
          <a:ln cap="flat" cmpd="sng" w="9525">
            <a:solidFill>
              <a:schemeClr val="dk2"/>
            </a:solidFill>
            <a:prstDash val="solid"/>
            <a:round/>
            <a:headEnd len="sm" w="sm" type="none"/>
            <a:tailEnd len="sm" w="sm" type="none"/>
          </a:ln>
        </p:spPr>
      </p:pic>
      <p:pic>
        <p:nvPicPr>
          <p:cNvPr id="369" name="Google Shape;369;gc11fc265af_0_57"/>
          <p:cNvPicPr preferRelativeResize="0"/>
          <p:nvPr/>
        </p:nvPicPr>
        <p:blipFill>
          <a:blip r:embed="rId4">
            <a:alphaModFix/>
          </a:blip>
          <a:stretch>
            <a:fillRect/>
          </a:stretch>
        </p:blipFill>
        <p:spPr>
          <a:xfrm>
            <a:off x="5988500" y="2615775"/>
            <a:ext cx="3155501" cy="210365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c3cc0e4c8f_0_9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 Risks</a:t>
            </a:r>
            <a:endParaRPr b="1">
              <a:solidFill>
                <a:srgbClr val="4384F4"/>
              </a:solidFill>
              <a:latin typeface="Roboto"/>
              <a:ea typeface="Roboto"/>
              <a:cs typeface="Roboto"/>
              <a:sym typeface="Roboto"/>
            </a:endParaRPr>
          </a:p>
        </p:txBody>
      </p:sp>
      <p:sp>
        <p:nvSpPr>
          <p:cNvPr id="375" name="Google Shape;375;gc3cc0e4c8f_0_92"/>
          <p:cNvSpPr txBox="1"/>
          <p:nvPr/>
        </p:nvSpPr>
        <p:spPr>
          <a:xfrm>
            <a:off x="468500" y="928275"/>
            <a:ext cx="4770900" cy="3977100"/>
          </a:xfrm>
          <a:prstGeom prst="rect">
            <a:avLst/>
          </a:prstGeom>
          <a:noFill/>
          <a:ln>
            <a:noFill/>
          </a:ln>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Malware</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Downloading unknown games from unknown sites is a risk</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Check recent reviews, cyber-security programs, research</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Beware “cracked” games or “cheats”</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Consider keeping the gaming computer for gaming purposes only</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Install cyber-security software</a:t>
            </a:r>
            <a:endParaRPr sz="1800">
              <a:solidFill>
                <a:srgbClr val="5F6368"/>
              </a:solidFill>
              <a:latin typeface="Roboto"/>
              <a:ea typeface="Roboto"/>
              <a:cs typeface="Roboto"/>
              <a:sym typeface="Roboto"/>
            </a:endParaRPr>
          </a:p>
        </p:txBody>
      </p:sp>
      <p:pic>
        <p:nvPicPr>
          <p:cNvPr id="376" name="Google Shape;376;gc3cc0e4c8f_0_92"/>
          <p:cNvPicPr preferRelativeResize="0"/>
          <p:nvPr/>
        </p:nvPicPr>
        <p:blipFill>
          <a:blip r:embed="rId3">
            <a:alphaModFix/>
          </a:blip>
          <a:stretch>
            <a:fillRect/>
          </a:stretch>
        </p:blipFill>
        <p:spPr>
          <a:xfrm>
            <a:off x="5882200" y="1056550"/>
            <a:ext cx="3261800" cy="1702600"/>
          </a:xfrm>
          <a:prstGeom prst="rect">
            <a:avLst/>
          </a:prstGeom>
          <a:noFill/>
          <a:ln cap="flat" cmpd="sng" w="9525">
            <a:solidFill>
              <a:schemeClr val="dk2"/>
            </a:solidFill>
            <a:prstDash val="solid"/>
            <a:round/>
            <a:headEnd len="sm" w="sm" type="none"/>
            <a:tailEnd len="sm" w="sm" type="none"/>
          </a:ln>
        </p:spPr>
      </p:pic>
      <p:pic>
        <p:nvPicPr>
          <p:cNvPr id="377" name="Google Shape;377;gc3cc0e4c8f_0_92"/>
          <p:cNvPicPr preferRelativeResize="0"/>
          <p:nvPr/>
        </p:nvPicPr>
        <p:blipFill>
          <a:blip r:embed="rId4">
            <a:alphaModFix/>
          </a:blip>
          <a:stretch>
            <a:fillRect/>
          </a:stretch>
        </p:blipFill>
        <p:spPr>
          <a:xfrm>
            <a:off x="5882200" y="2759150"/>
            <a:ext cx="3261801" cy="18351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c11fc265af_0_6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 Risks</a:t>
            </a:r>
            <a:endParaRPr b="1">
              <a:solidFill>
                <a:srgbClr val="4384F4"/>
              </a:solidFill>
              <a:latin typeface="Roboto"/>
              <a:ea typeface="Roboto"/>
              <a:cs typeface="Roboto"/>
              <a:sym typeface="Roboto"/>
            </a:endParaRPr>
          </a:p>
        </p:txBody>
      </p:sp>
      <p:sp>
        <p:nvSpPr>
          <p:cNvPr id="383" name="Google Shape;383;gc11fc265af_0_69"/>
          <p:cNvSpPr txBox="1"/>
          <p:nvPr/>
        </p:nvSpPr>
        <p:spPr>
          <a:xfrm>
            <a:off x="468500" y="928275"/>
            <a:ext cx="4956900" cy="3977100"/>
          </a:xfrm>
          <a:prstGeom prst="rect">
            <a:avLst/>
          </a:prstGeom>
          <a:noFill/>
          <a:ln>
            <a:noFill/>
          </a:ln>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Online chat</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Giving away personal information</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Engaging with strangers</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Online predators</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Shared experiences</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Build relationships through “understanding”</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Squads</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Racist language</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Sexist language</a:t>
            </a:r>
            <a:endParaRPr sz="1800">
              <a:solidFill>
                <a:srgbClr val="5F6368"/>
              </a:solidFill>
              <a:latin typeface="Roboto"/>
              <a:ea typeface="Roboto"/>
              <a:cs typeface="Roboto"/>
              <a:sym typeface="Roboto"/>
            </a:endParaRPr>
          </a:p>
          <a:p>
            <a:pPr indent="0" lvl="0" marL="0" rtl="0" algn="l">
              <a:lnSpc>
                <a:spcPct val="130000"/>
              </a:lnSpc>
              <a:spcBef>
                <a:spcPts val="0"/>
              </a:spcBef>
              <a:spcAft>
                <a:spcPts val="0"/>
              </a:spcAft>
              <a:buNone/>
            </a:pPr>
            <a:r>
              <a:t/>
            </a:r>
            <a:endParaRPr sz="1800">
              <a:solidFill>
                <a:srgbClr val="5F6368"/>
              </a:solidFill>
              <a:latin typeface="Roboto"/>
              <a:ea typeface="Roboto"/>
              <a:cs typeface="Roboto"/>
              <a:sym typeface="Roboto"/>
            </a:endParaRPr>
          </a:p>
        </p:txBody>
      </p:sp>
      <p:pic>
        <p:nvPicPr>
          <p:cNvPr id="384" name="Google Shape;384;gc11fc265af_0_69"/>
          <p:cNvPicPr preferRelativeResize="0"/>
          <p:nvPr/>
        </p:nvPicPr>
        <p:blipFill>
          <a:blip r:embed="rId3">
            <a:alphaModFix/>
          </a:blip>
          <a:stretch>
            <a:fillRect/>
          </a:stretch>
        </p:blipFill>
        <p:spPr>
          <a:xfrm>
            <a:off x="5190975" y="978200"/>
            <a:ext cx="3953027" cy="28110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c11fc265af_0_6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Games Financial Risks</a:t>
            </a:r>
            <a:endParaRPr b="1">
              <a:solidFill>
                <a:srgbClr val="4384F4"/>
              </a:solidFill>
              <a:latin typeface="Roboto"/>
              <a:ea typeface="Roboto"/>
              <a:cs typeface="Roboto"/>
              <a:sym typeface="Roboto"/>
            </a:endParaRPr>
          </a:p>
        </p:txBody>
      </p:sp>
      <p:sp>
        <p:nvSpPr>
          <p:cNvPr id="390" name="Google Shape;390;gc11fc265af_0_63"/>
          <p:cNvSpPr txBox="1"/>
          <p:nvPr/>
        </p:nvSpPr>
        <p:spPr>
          <a:xfrm>
            <a:off x="468500" y="867400"/>
            <a:ext cx="7516800" cy="4038000"/>
          </a:xfrm>
          <a:prstGeom prst="rect">
            <a:avLst/>
          </a:prstGeom>
          <a:noFill/>
          <a:ln>
            <a:noFill/>
          </a:ln>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Due to the pandemic, the </a:t>
            </a:r>
            <a:r>
              <a:rPr b="1" lang="en" sz="1800">
                <a:solidFill>
                  <a:srgbClr val="5F6368"/>
                </a:solidFill>
                <a:latin typeface="Roboto"/>
                <a:ea typeface="Roboto"/>
                <a:cs typeface="Roboto"/>
                <a:sym typeface="Roboto"/>
              </a:rPr>
              <a:t>Video Game Industry is bigger than the movie and sports industry combined</a:t>
            </a:r>
            <a:r>
              <a:rPr lang="en" sz="1800">
                <a:solidFill>
                  <a:srgbClr val="5F6368"/>
                </a:solidFill>
                <a:latin typeface="Roboto"/>
                <a:ea typeface="Roboto"/>
                <a:cs typeface="Roboto"/>
                <a:sym typeface="Roboto"/>
              </a:rPr>
              <a:t>!  </a:t>
            </a:r>
            <a:r>
              <a:rPr b="1" lang="en" sz="1800">
                <a:solidFill>
                  <a:srgbClr val="5F6368"/>
                </a:solidFill>
                <a:latin typeface="Roboto"/>
                <a:ea typeface="Roboto"/>
                <a:cs typeface="Roboto"/>
                <a:sym typeface="Roboto"/>
              </a:rPr>
              <a:t>$180 billion in sales in 2020!</a:t>
            </a:r>
            <a:endParaRPr b="1"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The eSports is growing very fast.  Total esports viewership is over 500 million people.</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eSports on track to earn over $1 billion</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Many games offer ‘In-game” or “in-app” purchases (Freemium)</a:t>
            </a:r>
            <a:endParaRPr b="1" sz="1800">
              <a:solidFill>
                <a:srgbClr val="5F6368"/>
              </a:solidFill>
              <a:latin typeface="Roboto"/>
              <a:ea typeface="Roboto"/>
              <a:cs typeface="Roboto"/>
              <a:sym typeface="Roboto"/>
            </a:endParaRPr>
          </a:p>
          <a:p>
            <a:pPr indent="-330200" lvl="1" marL="914400" rtl="0" algn="l">
              <a:lnSpc>
                <a:spcPct val="130000"/>
              </a:lnSpc>
              <a:spcBef>
                <a:spcPts val="0"/>
              </a:spcBef>
              <a:spcAft>
                <a:spcPts val="0"/>
              </a:spcAft>
              <a:buClr>
                <a:srgbClr val="5F6368"/>
              </a:buClr>
              <a:buSzPts val="1600"/>
              <a:buFont typeface="Roboto"/>
              <a:buChar char="○"/>
            </a:pPr>
            <a:r>
              <a:rPr lang="en" sz="1600">
                <a:solidFill>
                  <a:srgbClr val="5F6368"/>
                </a:solidFill>
                <a:latin typeface="Roboto"/>
                <a:ea typeface="Roboto"/>
                <a:cs typeface="Roboto"/>
                <a:sym typeface="Roboto"/>
              </a:rPr>
              <a:t>E</a:t>
            </a:r>
            <a:r>
              <a:rPr lang="en" sz="1600">
                <a:solidFill>
                  <a:srgbClr val="5F6368"/>
                </a:solidFill>
                <a:latin typeface="Roboto"/>
                <a:ea typeface="Roboto"/>
                <a:cs typeface="Roboto"/>
                <a:sym typeface="Roboto"/>
              </a:rPr>
              <a:t>xpanded functionality, virtual currencies, weaponry, special abilities and even new dance moves!</a:t>
            </a:r>
            <a:endParaRPr sz="1600">
              <a:solidFill>
                <a:srgbClr val="5F6368"/>
              </a:solidFill>
              <a:latin typeface="Roboto"/>
              <a:ea typeface="Roboto"/>
              <a:cs typeface="Roboto"/>
              <a:sym typeface="Roboto"/>
            </a:endParaRPr>
          </a:p>
          <a:p>
            <a:pPr indent="-330200" lvl="1" marL="914400" rtl="0" algn="l">
              <a:lnSpc>
                <a:spcPct val="130000"/>
              </a:lnSpc>
              <a:spcBef>
                <a:spcPts val="0"/>
              </a:spcBef>
              <a:spcAft>
                <a:spcPts val="0"/>
              </a:spcAft>
              <a:buClr>
                <a:srgbClr val="5F6368"/>
              </a:buClr>
              <a:buSzPts val="1600"/>
              <a:buFont typeface="Roboto"/>
              <a:buChar char="○"/>
            </a:pPr>
            <a:r>
              <a:rPr lang="en" sz="1600">
                <a:solidFill>
                  <a:srgbClr val="5F6368"/>
                </a:solidFill>
                <a:latin typeface="Roboto"/>
                <a:ea typeface="Roboto"/>
                <a:cs typeface="Roboto"/>
                <a:sym typeface="Roboto"/>
              </a:rPr>
              <a:t>Beware giving out credit card and saving it in the game</a:t>
            </a:r>
            <a:endParaRPr sz="1600">
              <a:solidFill>
                <a:srgbClr val="5F6368"/>
              </a:solidFill>
              <a:latin typeface="Roboto"/>
              <a:ea typeface="Roboto"/>
              <a:cs typeface="Roboto"/>
              <a:sym typeface="Roboto"/>
            </a:endParaRPr>
          </a:p>
          <a:p>
            <a:pPr indent="-330200" lvl="1" marL="914400" rtl="0" algn="l">
              <a:lnSpc>
                <a:spcPct val="130000"/>
              </a:lnSpc>
              <a:spcBef>
                <a:spcPts val="0"/>
              </a:spcBef>
              <a:spcAft>
                <a:spcPts val="0"/>
              </a:spcAft>
              <a:buClr>
                <a:srgbClr val="5F6368"/>
              </a:buClr>
              <a:buSzPts val="1600"/>
              <a:buFont typeface="Roboto"/>
              <a:buChar char="○"/>
            </a:pPr>
            <a:r>
              <a:rPr lang="en" sz="1600">
                <a:solidFill>
                  <a:srgbClr val="5F6368"/>
                </a:solidFill>
                <a:latin typeface="Roboto"/>
                <a:ea typeface="Roboto"/>
                <a:cs typeface="Roboto"/>
                <a:sym typeface="Roboto"/>
              </a:rPr>
              <a:t>For Apple/Google stores, use password confirmation on purchase</a:t>
            </a:r>
            <a:endParaRPr sz="16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Be aware of purchasing in-game items or game help from people online</a:t>
            </a:r>
            <a:endParaRPr sz="1800">
              <a:solidFill>
                <a:srgbClr val="5F6368"/>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c11fc265af_0_7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Games Health Risks</a:t>
            </a:r>
            <a:endParaRPr b="1">
              <a:solidFill>
                <a:srgbClr val="4384F4"/>
              </a:solidFill>
              <a:latin typeface="Roboto"/>
              <a:ea typeface="Roboto"/>
              <a:cs typeface="Roboto"/>
              <a:sym typeface="Roboto"/>
            </a:endParaRPr>
          </a:p>
        </p:txBody>
      </p:sp>
      <p:sp>
        <p:nvSpPr>
          <p:cNvPr id="396" name="Google Shape;396;gc11fc265af_0_78"/>
          <p:cNvSpPr txBox="1"/>
          <p:nvPr/>
        </p:nvSpPr>
        <p:spPr>
          <a:xfrm>
            <a:off x="468500" y="943475"/>
            <a:ext cx="4228800" cy="3961800"/>
          </a:xfrm>
          <a:prstGeom prst="rect">
            <a:avLst/>
          </a:prstGeom>
          <a:noFill/>
          <a:ln>
            <a:noFill/>
          </a:ln>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Gaming Addiction</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Mainly sedentary - encourage movement and motion</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Take breaks and move around</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Dealing with stress and anger</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u="sng">
                <a:solidFill>
                  <a:schemeClr val="hlink"/>
                </a:solidFill>
                <a:latin typeface="Roboto"/>
                <a:ea typeface="Roboto"/>
                <a:cs typeface="Roboto"/>
                <a:sym typeface="Roboto"/>
                <a:hlinkClick r:id="rId3"/>
              </a:rPr>
              <a:t>Effects</a:t>
            </a:r>
            <a:r>
              <a:rPr lang="en" sz="1800">
                <a:solidFill>
                  <a:srgbClr val="5F6368"/>
                </a:solidFill>
                <a:latin typeface="Roboto"/>
                <a:ea typeface="Roboto"/>
                <a:cs typeface="Roboto"/>
                <a:sym typeface="Roboto"/>
              </a:rPr>
              <a:t> of Cyberbullying</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Depression and Anxiety</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Sleep disturbances</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Academic decline</a:t>
            </a:r>
            <a:endParaRPr sz="1800">
              <a:solidFill>
                <a:srgbClr val="5F6368"/>
              </a:solidFill>
              <a:latin typeface="Roboto"/>
              <a:ea typeface="Roboto"/>
              <a:cs typeface="Roboto"/>
              <a:sym typeface="Roboto"/>
            </a:endParaRPr>
          </a:p>
        </p:txBody>
      </p:sp>
      <p:pic>
        <p:nvPicPr>
          <p:cNvPr id="397" name="Google Shape;397;gc11fc265af_0_78"/>
          <p:cNvPicPr preferRelativeResize="0"/>
          <p:nvPr/>
        </p:nvPicPr>
        <p:blipFill>
          <a:blip r:embed="rId4">
            <a:alphaModFix/>
          </a:blip>
          <a:stretch>
            <a:fillRect/>
          </a:stretch>
        </p:blipFill>
        <p:spPr>
          <a:xfrm>
            <a:off x="5567575" y="678675"/>
            <a:ext cx="3576427" cy="1875525"/>
          </a:xfrm>
          <a:prstGeom prst="rect">
            <a:avLst/>
          </a:prstGeom>
          <a:noFill/>
          <a:ln cap="flat" cmpd="sng" w="9525">
            <a:solidFill>
              <a:schemeClr val="dk2"/>
            </a:solidFill>
            <a:prstDash val="solid"/>
            <a:round/>
            <a:headEnd len="sm" w="sm" type="none"/>
            <a:tailEnd len="sm" w="sm" type="none"/>
          </a:ln>
        </p:spPr>
      </p:pic>
      <p:pic>
        <p:nvPicPr>
          <p:cNvPr id="398" name="Google Shape;398;gc11fc265af_0_78"/>
          <p:cNvPicPr preferRelativeResize="0"/>
          <p:nvPr/>
        </p:nvPicPr>
        <p:blipFill>
          <a:blip r:embed="rId5">
            <a:alphaModFix/>
          </a:blip>
          <a:stretch>
            <a:fillRect/>
          </a:stretch>
        </p:blipFill>
        <p:spPr>
          <a:xfrm>
            <a:off x="5567576" y="2554200"/>
            <a:ext cx="3576422" cy="22796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Technology and our daily lives</a:t>
            </a:r>
            <a:endParaRPr b="1">
              <a:solidFill>
                <a:srgbClr val="4384F4"/>
              </a:solidFill>
              <a:latin typeface="Roboto"/>
              <a:ea typeface="Roboto"/>
              <a:cs typeface="Roboto"/>
              <a:sym typeface="Roboto"/>
            </a:endParaRPr>
          </a:p>
        </p:txBody>
      </p:sp>
      <p:pic>
        <p:nvPicPr>
          <p:cNvPr descr="Digital technology enables connection, gives us the freedom to explore, and so much more. But it can also distract us from the things that we care about, sometimes making us feel a lack of control.  Hear personal stories that shed light on our paradoxical relationships with technology. Visit wellbeing.google for tips and tools that help you achieve a balance with technology that feels right for you." id="217" name="Google Shape;217;p3" title="Digital Wellbeing: Technology and our daily lives">
            <a:hlinkClick r:id="rId3"/>
          </p:cNvPr>
          <p:cNvPicPr preferRelativeResize="0"/>
          <p:nvPr/>
        </p:nvPicPr>
        <p:blipFill rotWithShape="1">
          <a:blip r:embed="rId4">
            <a:alphaModFix/>
          </a:blip>
          <a:srcRect b="0" l="0" r="0" t="0"/>
          <a:stretch/>
        </p:blipFill>
        <p:spPr>
          <a:xfrm>
            <a:off x="1957000" y="996650"/>
            <a:ext cx="4572000" cy="3429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c11fc265af_0_9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Video Games Security Settings</a:t>
            </a:r>
            <a:endParaRPr b="1">
              <a:solidFill>
                <a:srgbClr val="4384F4"/>
              </a:solidFill>
              <a:latin typeface="Roboto"/>
              <a:ea typeface="Roboto"/>
              <a:cs typeface="Roboto"/>
              <a:sym typeface="Roboto"/>
            </a:endParaRPr>
          </a:p>
        </p:txBody>
      </p:sp>
      <p:sp>
        <p:nvSpPr>
          <p:cNvPr id="404" name="Google Shape;404;gc11fc265af_0_97"/>
          <p:cNvSpPr txBox="1"/>
          <p:nvPr/>
        </p:nvSpPr>
        <p:spPr>
          <a:xfrm>
            <a:off x="456525" y="989125"/>
            <a:ext cx="4557900" cy="3916200"/>
          </a:xfrm>
          <a:prstGeom prst="rect">
            <a:avLst/>
          </a:prstGeom>
          <a:noFill/>
          <a:ln>
            <a:noFill/>
          </a:ln>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Most games have privacy settings and parental controls - find them and configure them</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Disable chat</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Disable webcam</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Review game ratings</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Be careful of credit card information</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Find parental guides to many games/apps here: </a:t>
            </a:r>
            <a:r>
              <a:rPr lang="en" sz="1800" u="sng">
                <a:solidFill>
                  <a:schemeClr val="hlink"/>
                </a:solidFill>
                <a:latin typeface="Roboto"/>
                <a:ea typeface="Roboto"/>
                <a:cs typeface="Roboto"/>
                <a:sym typeface="Roboto"/>
                <a:hlinkClick r:id="rId3"/>
              </a:rPr>
              <a:t>https://nationalonlinesafety.com/ </a:t>
            </a:r>
            <a:endParaRPr sz="1800">
              <a:solidFill>
                <a:srgbClr val="5F6368"/>
              </a:solidFill>
              <a:latin typeface="Roboto"/>
              <a:ea typeface="Roboto"/>
              <a:cs typeface="Roboto"/>
              <a:sym typeface="Roboto"/>
            </a:endParaRPr>
          </a:p>
        </p:txBody>
      </p:sp>
      <p:pic>
        <p:nvPicPr>
          <p:cNvPr id="405" name="Google Shape;405;gc11fc265af_0_97"/>
          <p:cNvPicPr preferRelativeResize="0"/>
          <p:nvPr/>
        </p:nvPicPr>
        <p:blipFill>
          <a:blip r:embed="rId4">
            <a:alphaModFix/>
          </a:blip>
          <a:stretch>
            <a:fillRect/>
          </a:stretch>
        </p:blipFill>
        <p:spPr>
          <a:xfrm>
            <a:off x="5319225" y="1077675"/>
            <a:ext cx="3824774" cy="215143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c11fc265af_0_29"/>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Tips and Tools For Online Safety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Google Safe Search Settings</a:t>
            </a:r>
            <a:endParaRPr b="1">
              <a:solidFill>
                <a:srgbClr val="4384F4"/>
              </a:solidFill>
              <a:latin typeface="Roboto"/>
              <a:ea typeface="Roboto"/>
              <a:cs typeface="Roboto"/>
              <a:sym typeface="Roboto"/>
            </a:endParaRPr>
          </a:p>
        </p:txBody>
      </p:sp>
      <p:sp>
        <p:nvSpPr>
          <p:cNvPr id="416" name="Google Shape;416;p24"/>
          <p:cNvSpPr txBox="1"/>
          <p:nvPr/>
        </p:nvSpPr>
        <p:spPr>
          <a:xfrm>
            <a:off x="496900" y="1082400"/>
            <a:ext cx="4570500" cy="3285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Roboto"/>
              <a:buChar char="●"/>
            </a:pPr>
            <a:r>
              <a:rPr i="0" lang="en" sz="2000" u="none" cap="none" strike="noStrike">
                <a:solidFill>
                  <a:srgbClr val="000000"/>
                </a:solidFill>
                <a:latin typeface="Roboto"/>
                <a:ea typeface="Roboto"/>
                <a:cs typeface="Roboto"/>
                <a:sym typeface="Roboto"/>
              </a:rPr>
              <a:t>Turn on </a:t>
            </a:r>
            <a:r>
              <a:rPr b="1" i="0" lang="en" sz="2000" u="none" cap="none" strike="noStrike">
                <a:solidFill>
                  <a:srgbClr val="000000"/>
                </a:solidFill>
                <a:latin typeface="Roboto"/>
                <a:ea typeface="Roboto"/>
                <a:cs typeface="Roboto"/>
                <a:sym typeface="Roboto"/>
              </a:rPr>
              <a:t>safe search</a:t>
            </a:r>
            <a:r>
              <a:rPr i="0" lang="en" sz="2000" u="none" cap="none" strike="noStrike">
                <a:solidFill>
                  <a:srgbClr val="000000"/>
                </a:solidFill>
                <a:latin typeface="Roboto"/>
                <a:ea typeface="Roboto"/>
                <a:cs typeface="Roboto"/>
                <a:sym typeface="Roboto"/>
              </a:rPr>
              <a:t> for your account</a:t>
            </a:r>
            <a:endParaRPr i="0" sz="2000" u="none" cap="none" strike="noStrike">
              <a:solidFill>
                <a:srgbClr val="000000"/>
              </a:solidFill>
              <a:latin typeface="Roboto"/>
              <a:ea typeface="Roboto"/>
              <a:cs typeface="Roboto"/>
              <a:sym typeface="Roboto"/>
            </a:endParaRPr>
          </a:p>
          <a:p>
            <a:pPr indent="-355600" lvl="0" marL="457200" marR="0" rtl="0" algn="l">
              <a:lnSpc>
                <a:spcPct val="100000"/>
              </a:lnSpc>
              <a:spcBef>
                <a:spcPts val="0"/>
              </a:spcBef>
              <a:spcAft>
                <a:spcPts val="0"/>
              </a:spcAft>
              <a:buClr>
                <a:srgbClr val="000000"/>
              </a:buClr>
              <a:buSzPts val="2000"/>
              <a:buFont typeface="Roboto"/>
              <a:buChar char="●"/>
            </a:pPr>
            <a:r>
              <a:rPr i="0" lang="en" sz="2000" u="none" cap="none" strike="noStrike">
                <a:solidFill>
                  <a:srgbClr val="000000"/>
                </a:solidFill>
                <a:latin typeface="Roboto"/>
                <a:ea typeface="Roboto"/>
                <a:cs typeface="Roboto"/>
                <a:sym typeface="Roboto"/>
              </a:rPr>
              <a:t>When SafeSearch is on, it helps filter out explicit content in Google's search results </a:t>
            </a:r>
            <a:endParaRPr sz="2000">
              <a:latin typeface="Roboto"/>
              <a:ea typeface="Roboto"/>
              <a:cs typeface="Roboto"/>
              <a:sym typeface="Roboto"/>
            </a:endParaRPr>
          </a:p>
          <a:p>
            <a:pPr indent="-355600" lvl="0" marL="457200" marR="0" rtl="0" algn="l">
              <a:lnSpc>
                <a:spcPct val="100000"/>
              </a:lnSpc>
              <a:spcBef>
                <a:spcPts val="0"/>
              </a:spcBef>
              <a:spcAft>
                <a:spcPts val="0"/>
              </a:spcAft>
              <a:buClr>
                <a:srgbClr val="000000"/>
              </a:buClr>
              <a:buSzPts val="2000"/>
              <a:buFont typeface="Roboto"/>
              <a:buChar char="●"/>
            </a:pPr>
            <a:r>
              <a:rPr i="0" lang="en" sz="2000" u="none" cap="none" strike="noStrike">
                <a:solidFill>
                  <a:srgbClr val="000000"/>
                </a:solidFill>
                <a:latin typeface="Roboto"/>
                <a:ea typeface="Roboto"/>
                <a:cs typeface="Roboto"/>
                <a:sym typeface="Roboto"/>
              </a:rPr>
              <a:t>While SafeSearch isn’t 100% accurate, it’s designed to help block explicit results, like pornography</a:t>
            </a:r>
            <a:endParaRPr i="0" sz="2000" u="none" cap="none" strike="noStrike">
              <a:solidFill>
                <a:srgbClr val="000000"/>
              </a:solidFill>
              <a:latin typeface="Roboto"/>
              <a:ea typeface="Roboto"/>
              <a:cs typeface="Roboto"/>
              <a:sym typeface="Roboto"/>
            </a:endParaRPr>
          </a:p>
          <a:p>
            <a:pPr indent="-355600" lvl="0" marL="457200" marR="0" rtl="0" algn="l">
              <a:lnSpc>
                <a:spcPct val="100000"/>
              </a:lnSpc>
              <a:spcBef>
                <a:spcPts val="0"/>
              </a:spcBef>
              <a:spcAft>
                <a:spcPts val="0"/>
              </a:spcAft>
              <a:buClr>
                <a:srgbClr val="000000"/>
              </a:buClr>
              <a:buSzPts val="2000"/>
              <a:buFont typeface="Roboto"/>
              <a:buChar char="●"/>
            </a:pPr>
            <a:r>
              <a:rPr i="0" lang="en" sz="2000" u="none" cap="none" strike="noStrike">
                <a:solidFill>
                  <a:srgbClr val="000000"/>
                </a:solidFill>
                <a:latin typeface="Roboto"/>
                <a:ea typeface="Roboto"/>
                <a:cs typeface="Roboto"/>
                <a:sym typeface="Roboto"/>
              </a:rPr>
              <a:t>SafeSearch turned on automatically for users under 13 </a:t>
            </a:r>
            <a:endParaRPr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i="0" sz="2000" u="none" cap="none" strike="noStrike">
              <a:solidFill>
                <a:srgbClr val="000000"/>
              </a:solidFill>
              <a:latin typeface="Roboto"/>
              <a:ea typeface="Roboto"/>
              <a:cs typeface="Roboto"/>
              <a:sym typeface="Roboto"/>
            </a:endParaRPr>
          </a:p>
        </p:txBody>
      </p:sp>
      <p:pic>
        <p:nvPicPr>
          <p:cNvPr id="417" name="Google Shape;417;p24"/>
          <p:cNvPicPr preferRelativeResize="0"/>
          <p:nvPr/>
        </p:nvPicPr>
        <p:blipFill rotWithShape="1">
          <a:blip r:embed="rId3">
            <a:alphaModFix/>
          </a:blip>
          <a:srcRect b="0" l="0" r="0" t="0"/>
          <a:stretch/>
        </p:blipFill>
        <p:spPr>
          <a:xfrm>
            <a:off x="5667975" y="809000"/>
            <a:ext cx="3118150" cy="31745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Google Account Privacy Settings</a:t>
            </a:r>
            <a:endParaRPr b="1">
              <a:solidFill>
                <a:srgbClr val="4384F4"/>
              </a:solidFill>
              <a:latin typeface="Roboto"/>
              <a:ea typeface="Roboto"/>
              <a:cs typeface="Roboto"/>
              <a:sym typeface="Roboto"/>
            </a:endParaRPr>
          </a:p>
        </p:txBody>
      </p:sp>
      <p:pic>
        <p:nvPicPr>
          <p:cNvPr id="423" name="Google Shape;423;p25"/>
          <p:cNvPicPr preferRelativeResize="0"/>
          <p:nvPr/>
        </p:nvPicPr>
        <p:blipFill rotWithShape="1">
          <a:blip r:embed="rId3">
            <a:alphaModFix/>
          </a:blip>
          <a:srcRect b="0" l="0" r="0" t="0"/>
          <a:stretch/>
        </p:blipFill>
        <p:spPr>
          <a:xfrm>
            <a:off x="3383875" y="1261550"/>
            <a:ext cx="4025844" cy="3760150"/>
          </a:xfrm>
          <a:prstGeom prst="rect">
            <a:avLst/>
          </a:prstGeom>
          <a:noFill/>
          <a:ln>
            <a:noFill/>
          </a:ln>
        </p:spPr>
      </p:pic>
      <p:pic>
        <p:nvPicPr>
          <p:cNvPr id="424" name="Google Shape;424;p25"/>
          <p:cNvPicPr preferRelativeResize="0"/>
          <p:nvPr/>
        </p:nvPicPr>
        <p:blipFill rotWithShape="1">
          <a:blip r:embed="rId4">
            <a:alphaModFix/>
          </a:blip>
          <a:srcRect b="0" l="0" r="0" t="0"/>
          <a:stretch/>
        </p:blipFill>
        <p:spPr>
          <a:xfrm>
            <a:off x="6773500" y="69475"/>
            <a:ext cx="2247724" cy="1774525"/>
          </a:xfrm>
          <a:prstGeom prst="rect">
            <a:avLst/>
          </a:prstGeom>
          <a:noFill/>
          <a:ln>
            <a:noFill/>
          </a:ln>
        </p:spPr>
      </p:pic>
      <p:sp>
        <p:nvSpPr>
          <p:cNvPr id="425" name="Google Shape;425;p25"/>
          <p:cNvSpPr txBox="1"/>
          <p:nvPr/>
        </p:nvSpPr>
        <p:spPr>
          <a:xfrm>
            <a:off x="243475" y="1071375"/>
            <a:ext cx="3057000" cy="3189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Roboto"/>
              <a:buChar char="●"/>
            </a:pPr>
            <a:r>
              <a:rPr i="0" lang="en" sz="1800" u="none" cap="none" strike="noStrike">
                <a:solidFill>
                  <a:srgbClr val="000000"/>
                </a:solidFill>
                <a:latin typeface="Roboto"/>
                <a:ea typeface="Roboto"/>
                <a:cs typeface="Roboto"/>
                <a:sym typeface="Roboto"/>
              </a:rPr>
              <a:t>Click upper right photo of yourself (need to be logged in)</a:t>
            </a:r>
            <a:endParaRPr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i="0" lang="en" sz="1800" u="none" cap="none" strike="noStrike">
                <a:solidFill>
                  <a:srgbClr val="000000"/>
                </a:solidFill>
                <a:latin typeface="Roboto"/>
                <a:ea typeface="Roboto"/>
                <a:cs typeface="Roboto"/>
                <a:sym typeface="Roboto"/>
              </a:rPr>
              <a:t>Click “Manage Your Google Account”</a:t>
            </a:r>
            <a:endParaRPr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i="0" lang="en" sz="1800" u="none" cap="none" strike="noStrike">
                <a:solidFill>
                  <a:srgbClr val="000000"/>
                </a:solidFill>
                <a:latin typeface="Roboto"/>
                <a:ea typeface="Roboto"/>
                <a:cs typeface="Roboto"/>
                <a:sym typeface="Roboto"/>
              </a:rPr>
              <a:t>Click “Privacy &amp; Personalization” to see the data and activity that is saved.</a:t>
            </a:r>
            <a:endParaRPr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i="0" lang="en" sz="1800" u="none" cap="none" strike="noStrike">
                <a:solidFill>
                  <a:srgbClr val="000000"/>
                </a:solidFill>
                <a:latin typeface="Roboto"/>
                <a:ea typeface="Roboto"/>
                <a:cs typeface="Roboto"/>
                <a:sym typeface="Roboto"/>
              </a:rPr>
              <a:t>Click “Take the Privacy Checkup” to see your privacy settings.</a:t>
            </a:r>
            <a:endParaRPr i="0" sz="1800" u="none" cap="none" strike="noStrike">
              <a:solidFill>
                <a:srgbClr val="000000"/>
              </a:solidFill>
              <a:latin typeface="Roboto"/>
              <a:ea typeface="Roboto"/>
              <a:cs typeface="Roboto"/>
              <a:sym typeface="Roboto"/>
            </a:endParaRPr>
          </a:p>
        </p:txBody>
      </p:sp>
      <p:cxnSp>
        <p:nvCxnSpPr>
          <p:cNvPr id="426" name="Google Shape;426;p25"/>
          <p:cNvCxnSpPr/>
          <p:nvPr/>
        </p:nvCxnSpPr>
        <p:spPr>
          <a:xfrm>
            <a:off x="7338750" y="1341585"/>
            <a:ext cx="1129800" cy="0"/>
          </a:xfrm>
          <a:prstGeom prst="straightConnector1">
            <a:avLst/>
          </a:prstGeom>
          <a:noFill/>
          <a:ln cap="flat" cmpd="sng" w="76200">
            <a:solidFill>
              <a:schemeClr val="dk2"/>
            </a:solidFill>
            <a:prstDash val="solid"/>
            <a:round/>
            <a:headEnd len="sm" w="sm" type="none"/>
            <a:tailEnd len="sm" w="sm" type="none"/>
          </a:ln>
        </p:spPr>
      </p:cxnSp>
      <p:cxnSp>
        <p:nvCxnSpPr>
          <p:cNvPr id="427" name="Google Shape;427;p25"/>
          <p:cNvCxnSpPr/>
          <p:nvPr/>
        </p:nvCxnSpPr>
        <p:spPr>
          <a:xfrm>
            <a:off x="7332463" y="1218435"/>
            <a:ext cx="1129800" cy="0"/>
          </a:xfrm>
          <a:prstGeom prst="straightConnector1">
            <a:avLst/>
          </a:prstGeom>
          <a:noFill/>
          <a:ln cap="flat" cmpd="sng" w="76200">
            <a:solidFill>
              <a:schemeClr val="dk2"/>
            </a:solidFill>
            <a:prstDash val="solid"/>
            <a:round/>
            <a:headEnd len="sm" w="sm" type="none"/>
            <a:tailEnd len="sm" w="sm" type="none"/>
          </a:ln>
        </p:spPr>
      </p:cxnSp>
      <p:cxnSp>
        <p:nvCxnSpPr>
          <p:cNvPr id="428" name="Google Shape;428;p25"/>
          <p:cNvCxnSpPr/>
          <p:nvPr/>
        </p:nvCxnSpPr>
        <p:spPr>
          <a:xfrm>
            <a:off x="5411650" y="1906301"/>
            <a:ext cx="613800" cy="7500"/>
          </a:xfrm>
          <a:prstGeom prst="straightConnector1">
            <a:avLst/>
          </a:prstGeom>
          <a:noFill/>
          <a:ln cap="flat" cmpd="sng" w="114300">
            <a:solidFill>
              <a:schemeClr val="dk2"/>
            </a:solidFill>
            <a:prstDash val="solid"/>
            <a:round/>
            <a:headEnd len="sm" w="sm" type="none"/>
            <a:tailEnd len="sm" w="sm" type="none"/>
          </a:ln>
        </p:spPr>
      </p:cxnSp>
      <p:sp>
        <p:nvSpPr>
          <p:cNvPr id="429" name="Google Shape;429;p25"/>
          <p:cNvSpPr/>
          <p:nvPr/>
        </p:nvSpPr>
        <p:spPr>
          <a:xfrm>
            <a:off x="7675859" y="625160"/>
            <a:ext cx="444600" cy="376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5"/>
          <p:cNvSpPr/>
          <p:nvPr/>
        </p:nvSpPr>
        <p:spPr>
          <a:xfrm>
            <a:off x="5174500" y="1341575"/>
            <a:ext cx="444600" cy="376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5"/>
          <p:cNvSpPr/>
          <p:nvPr/>
        </p:nvSpPr>
        <p:spPr>
          <a:xfrm>
            <a:off x="8721925" y="129600"/>
            <a:ext cx="231600" cy="229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Google Security Checkup</a:t>
            </a:r>
            <a:endParaRPr b="1">
              <a:solidFill>
                <a:srgbClr val="4384F4"/>
              </a:solidFill>
              <a:latin typeface="Roboto"/>
              <a:ea typeface="Roboto"/>
              <a:cs typeface="Roboto"/>
              <a:sym typeface="Roboto"/>
            </a:endParaRPr>
          </a:p>
        </p:txBody>
      </p:sp>
      <p:sp>
        <p:nvSpPr>
          <p:cNvPr id="437" name="Google Shape;437;p26"/>
          <p:cNvSpPr txBox="1"/>
          <p:nvPr/>
        </p:nvSpPr>
        <p:spPr>
          <a:xfrm>
            <a:off x="357950" y="1236925"/>
            <a:ext cx="4101300" cy="2130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Roboto"/>
              <a:buChar char="●"/>
            </a:pPr>
            <a:r>
              <a:rPr i="0" lang="en" sz="1800" u="none" cap="none" strike="noStrike">
                <a:solidFill>
                  <a:srgbClr val="000000"/>
                </a:solidFill>
                <a:latin typeface="Roboto"/>
                <a:ea typeface="Roboto"/>
                <a:cs typeface="Roboto"/>
                <a:sym typeface="Roboto"/>
              </a:rPr>
              <a:t>Tool to check security of your Google account</a:t>
            </a:r>
            <a:endParaRPr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i="0" lang="en" sz="1400" u="sng" cap="none" strike="noStrike">
                <a:solidFill>
                  <a:schemeClr val="accent5"/>
                </a:solidFill>
                <a:latin typeface="Roboto"/>
                <a:ea typeface="Roboto"/>
                <a:cs typeface="Roboto"/>
                <a:sym typeface="Roboto"/>
                <a:hlinkClick r:id="rId3">
                  <a:extLst>
                    <a:ext uri="{A12FA001-AC4F-418D-AE19-62706E023703}">
                      <ahyp:hlinkClr val="tx"/>
                    </a:ext>
                  </a:extLst>
                </a:hlinkClick>
              </a:rPr>
              <a:t>https://myaccount.google.com/security-checkup</a:t>
            </a:r>
            <a:endParaRPr i="0" sz="1400" u="none" cap="none" strike="noStrike">
              <a:solidFill>
                <a:srgbClr val="000000"/>
              </a:solidFill>
              <a:latin typeface="Roboto"/>
              <a:ea typeface="Roboto"/>
              <a:cs typeface="Roboto"/>
              <a:sym typeface="Roboto"/>
            </a:endParaRPr>
          </a:p>
        </p:txBody>
      </p:sp>
      <p:pic>
        <p:nvPicPr>
          <p:cNvPr id="438" name="Google Shape;438;p26"/>
          <p:cNvPicPr preferRelativeResize="0"/>
          <p:nvPr/>
        </p:nvPicPr>
        <p:blipFill rotWithShape="1">
          <a:blip r:embed="rId4">
            <a:alphaModFix/>
          </a:blip>
          <a:srcRect b="0" l="0" r="0" t="0"/>
          <a:stretch/>
        </p:blipFill>
        <p:spPr>
          <a:xfrm>
            <a:off x="4564200" y="731725"/>
            <a:ext cx="4101341" cy="4160025"/>
          </a:xfrm>
          <a:prstGeom prst="rect">
            <a:avLst/>
          </a:prstGeom>
          <a:noFill/>
          <a:ln>
            <a:noFill/>
          </a:ln>
        </p:spPr>
      </p:pic>
      <p:pic>
        <p:nvPicPr>
          <p:cNvPr id="439" name="Google Shape;439;p26"/>
          <p:cNvPicPr preferRelativeResize="0"/>
          <p:nvPr/>
        </p:nvPicPr>
        <p:blipFill rotWithShape="1">
          <a:blip r:embed="rId5">
            <a:alphaModFix/>
          </a:blip>
          <a:srcRect b="0" l="0" r="0" t="0"/>
          <a:stretch/>
        </p:blipFill>
        <p:spPr>
          <a:xfrm>
            <a:off x="927375" y="3034900"/>
            <a:ext cx="2757475" cy="1507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Youtube Settings</a:t>
            </a:r>
            <a:endParaRPr b="1">
              <a:solidFill>
                <a:srgbClr val="4384F4"/>
              </a:solidFill>
              <a:latin typeface="Roboto"/>
              <a:ea typeface="Roboto"/>
              <a:cs typeface="Roboto"/>
              <a:sym typeface="Roboto"/>
            </a:endParaRPr>
          </a:p>
        </p:txBody>
      </p:sp>
      <p:pic>
        <p:nvPicPr>
          <p:cNvPr id="445" name="Google Shape;445;p27"/>
          <p:cNvPicPr preferRelativeResize="0"/>
          <p:nvPr/>
        </p:nvPicPr>
        <p:blipFill rotWithShape="1">
          <a:blip r:embed="rId3">
            <a:alphaModFix/>
          </a:blip>
          <a:srcRect b="0" l="0" r="0" t="0"/>
          <a:stretch/>
        </p:blipFill>
        <p:spPr>
          <a:xfrm>
            <a:off x="7119450" y="129600"/>
            <a:ext cx="1930325" cy="4791027"/>
          </a:xfrm>
          <a:prstGeom prst="rect">
            <a:avLst/>
          </a:prstGeom>
          <a:noFill/>
          <a:ln>
            <a:noFill/>
          </a:ln>
        </p:spPr>
      </p:pic>
      <p:pic>
        <p:nvPicPr>
          <p:cNvPr id="446" name="Google Shape;446;p27"/>
          <p:cNvPicPr preferRelativeResize="0"/>
          <p:nvPr/>
        </p:nvPicPr>
        <p:blipFill rotWithShape="1">
          <a:blip r:embed="rId4">
            <a:alphaModFix/>
          </a:blip>
          <a:srcRect b="0" l="0" r="0" t="0"/>
          <a:stretch/>
        </p:blipFill>
        <p:spPr>
          <a:xfrm>
            <a:off x="4686975" y="2458775"/>
            <a:ext cx="2324300" cy="2408400"/>
          </a:xfrm>
          <a:prstGeom prst="rect">
            <a:avLst/>
          </a:prstGeom>
          <a:noFill/>
          <a:ln>
            <a:noFill/>
          </a:ln>
        </p:spPr>
      </p:pic>
      <p:sp>
        <p:nvSpPr>
          <p:cNvPr id="447" name="Google Shape;447;p27"/>
          <p:cNvSpPr txBox="1"/>
          <p:nvPr/>
        </p:nvSpPr>
        <p:spPr>
          <a:xfrm>
            <a:off x="441725" y="863975"/>
            <a:ext cx="4639200" cy="3143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000000"/>
              </a:buClr>
              <a:buSzPts val="1600"/>
              <a:buFont typeface="Roboto"/>
              <a:buChar char="●"/>
            </a:pPr>
            <a:r>
              <a:rPr i="0" lang="en" sz="1600" u="none" cap="none" strike="noStrike">
                <a:solidFill>
                  <a:srgbClr val="3C4043"/>
                </a:solidFill>
                <a:highlight>
                  <a:srgbClr val="FFFFFF"/>
                </a:highlight>
                <a:latin typeface="Roboto"/>
                <a:ea typeface="Roboto"/>
                <a:cs typeface="Roboto"/>
                <a:sym typeface="Roboto"/>
              </a:rPr>
              <a:t>Restricted Mode (Safe Mode) is an optional setting t</a:t>
            </a:r>
            <a:r>
              <a:rPr lang="en" sz="1600">
                <a:solidFill>
                  <a:srgbClr val="3C4043"/>
                </a:solidFill>
                <a:highlight>
                  <a:srgbClr val="FFFFFF"/>
                </a:highlight>
                <a:latin typeface="Roboto"/>
                <a:ea typeface="Roboto"/>
                <a:cs typeface="Roboto"/>
                <a:sym typeface="Roboto"/>
              </a:rPr>
              <a:t>hat</a:t>
            </a:r>
            <a:r>
              <a:rPr i="0" lang="en" sz="1600" u="none" cap="none" strike="noStrike">
                <a:solidFill>
                  <a:srgbClr val="3C4043"/>
                </a:solidFill>
                <a:highlight>
                  <a:srgbClr val="FFFFFF"/>
                </a:highlight>
                <a:latin typeface="Roboto"/>
                <a:ea typeface="Roboto"/>
                <a:cs typeface="Roboto"/>
                <a:sym typeface="Roboto"/>
              </a:rPr>
              <a:t> screens out potentially mature content</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i="0" lang="en" sz="1600" u="none" cap="none" strike="noStrike">
                <a:solidFill>
                  <a:srgbClr val="3C4043"/>
                </a:solidFill>
                <a:highlight>
                  <a:srgbClr val="FFFFFF"/>
                </a:highlight>
                <a:latin typeface="Roboto"/>
                <a:ea typeface="Roboto"/>
                <a:cs typeface="Roboto"/>
                <a:sym typeface="Roboto"/>
              </a:rPr>
              <a:t>Click Account Photo at the top right</a:t>
            </a:r>
            <a:endParaRPr i="0" sz="1600" u="none" cap="none" strike="noStrike">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i="0" lang="en" sz="1600" u="none" cap="none" strike="noStrike">
                <a:solidFill>
                  <a:srgbClr val="3C4043"/>
                </a:solidFill>
                <a:highlight>
                  <a:srgbClr val="FFFFFF"/>
                </a:highlight>
                <a:latin typeface="Roboto"/>
                <a:ea typeface="Roboto"/>
                <a:cs typeface="Roboto"/>
                <a:sym typeface="Roboto"/>
              </a:rPr>
              <a:t>At the bottom, click “Restricted Mode”</a:t>
            </a:r>
            <a:endParaRPr i="0" sz="1600" u="none" cap="none" strike="noStrike">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i="0" lang="en" sz="1600" u="none" cap="none" strike="noStrike">
                <a:solidFill>
                  <a:srgbClr val="3C4043"/>
                </a:solidFill>
                <a:highlight>
                  <a:srgbClr val="FFFFFF"/>
                </a:highlight>
                <a:latin typeface="Roboto"/>
                <a:ea typeface="Roboto"/>
                <a:cs typeface="Roboto"/>
                <a:sym typeface="Roboto"/>
              </a:rPr>
              <a:t>Click “Activate Restricted Mode”</a:t>
            </a:r>
            <a:endParaRPr i="0" sz="1600" u="none" cap="none" strike="noStrike">
              <a:solidFill>
                <a:srgbClr val="3C404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i="0" lang="en" sz="1600" u="none" cap="none" strike="noStrike">
                <a:solidFill>
                  <a:srgbClr val="3C4043"/>
                </a:solidFill>
                <a:highlight>
                  <a:srgbClr val="FFFFFF"/>
                </a:highlight>
                <a:latin typeface="Roboto"/>
                <a:ea typeface="Roboto"/>
                <a:cs typeface="Roboto"/>
                <a:sym typeface="Roboto"/>
              </a:rPr>
              <a:t>Report content as inappropriate </a:t>
            </a:r>
            <a:endParaRPr i="0" sz="1600" u="none" cap="none" strike="noStrike">
              <a:solidFill>
                <a:srgbClr val="3C4043"/>
              </a:solidFill>
              <a:highlight>
                <a:srgbClr val="FFFFFF"/>
              </a:highlight>
              <a:latin typeface="Roboto"/>
              <a:ea typeface="Roboto"/>
              <a:cs typeface="Roboto"/>
              <a:sym typeface="Roboto"/>
            </a:endParaRPr>
          </a:p>
        </p:txBody>
      </p:sp>
      <p:pic>
        <p:nvPicPr>
          <p:cNvPr id="448" name="Google Shape;448;p27"/>
          <p:cNvPicPr preferRelativeResize="0"/>
          <p:nvPr/>
        </p:nvPicPr>
        <p:blipFill rotWithShape="1">
          <a:blip r:embed="rId5">
            <a:alphaModFix/>
          </a:blip>
          <a:srcRect b="0" l="0" r="0" t="0"/>
          <a:stretch/>
        </p:blipFill>
        <p:spPr>
          <a:xfrm>
            <a:off x="978750" y="3155750"/>
            <a:ext cx="2871274" cy="1711425"/>
          </a:xfrm>
          <a:prstGeom prst="rect">
            <a:avLst/>
          </a:prstGeom>
          <a:noFill/>
          <a:ln>
            <a:noFill/>
          </a:ln>
        </p:spPr>
      </p:pic>
      <p:cxnSp>
        <p:nvCxnSpPr>
          <p:cNvPr id="449" name="Google Shape;449;p27"/>
          <p:cNvCxnSpPr/>
          <p:nvPr/>
        </p:nvCxnSpPr>
        <p:spPr>
          <a:xfrm>
            <a:off x="7461038" y="678685"/>
            <a:ext cx="1129800" cy="0"/>
          </a:xfrm>
          <a:prstGeom prst="straightConnector1">
            <a:avLst/>
          </a:prstGeom>
          <a:noFill/>
          <a:ln cap="flat" cmpd="sng" w="76200">
            <a:solidFill>
              <a:schemeClr val="dk2"/>
            </a:solidFill>
            <a:prstDash val="solid"/>
            <a:round/>
            <a:headEnd len="sm" w="sm" type="none"/>
            <a:tailEnd len="sm" w="sm" type="none"/>
          </a:ln>
        </p:spPr>
      </p:cxnSp>
      <p:cxnSp>
        <p:nvCxnSpPr>
          <p:cNvPr id="450" name="Google Shape;450;p27"/>
          <p:cNvCxnSpPr/>
          <p:nvPr/>
        </p:nvCxnSpPr>
        <p:spPr>
          <a:xfrm>
            <a:off x="7460007" y="553385"/>
            <a:ext cx="1129800" cy="0"/>
          </a:xfrm>
          <a:prstGeom prst="straightConnector1">
            <a:avLst/>
          </a:prstGeom>
          <a:noFill/>
          <a:ln cap="flat" cmpd="sng" w="76200">
            <a:solidFill>
              <a:schemeClr val="dk2"/>
            </a:solidFill>
            <a:prstDash val="solid"/>
            <a:round/>
            <a:headEnd len="sm" w="sm" type="none"/>
            <a:tailEnd len="sm" w="sm" type="none"/>
          </a:ln>
        </p:spPr>
      </p:cxnSp>
      <p:sp>
        <p:nvSpPr>
          <p:cNvPr id="451" name="Google Shape;451;p27"/>
          <p:cNvSpPr/>
          <p:nvPr/>
        </p:nvSpPr>
        <p:spPr>
          <a:xfrm>
            <a:off x="7228525" y="496575"/>
            <a:ext cx="231600" cy="229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7"/>
          <p:cNvSpPr/>
          <p:nvPr/>
        </p:nvSpPr>
        <p:spPr>
          <a:xfrm>
            <a:off x="8721925" y="129600"/>
            <a:ext cx="231600" cy="229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Family Link / Qustodio</a:t>
            </a:r>
            <a:endParaRPr b="1">
              <a:solidFill>
                <a:srgbClr val="4384F4"/>
              </a:solidFill>
              <a:latin typeface="Roboto"/>
              <a:ea typeface="Roboto"/>
              <a:cs typeface="Roboto"/>
              <a:sym typeface="Roboto"/>
            </a:endParaRPr>
          </a:p>
        </p:txBody>
      </p:sp>
      <p:sp>
        <p:nvSpPr>
          <p:cNvPr id="458" name="Google Shape;458;p28"/>
          <p:cNvSpPr txBox="1"/>
          <p:nvPr/>
        </p:nvSpPr>
        <p:spPr>
          <a:xfrm>
            <a:off x="243475" y="1139525"/>
            <a:ext cx="4078200" cy="37659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Roboto"/>
              <a:buChar char="●"/>
            </a:pPr>
            <a:r>
              <a:rPr i="0" lang="en" sz="1700" u="none" cap="none" strike="noStrike">
                <a:solidFill>
                  <a:srgbClr val="000000"/>
                </a:solidFill>
                <a:latin typeface="Roboto"/>
                <a:ea typeface="Roboto"/>
                <a:cs typeface="Roboto"/>
                <a:sym typeface="Roboto"/>
              </a:rPr>
              <a:t>Family Link is an app by Google that will help set digital ground rules</a:t>
            </a:r>
            <a:endParaRPr sz="1700">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i="0" lang="en" sz="1700" u="none" cap="none" strike="noStrike">
                <a:solidFill>
                  <a:srgbClr val="000000"/>
                </a:solidFill>
                <a:latin typeface="Roboto"/>
                <a:ea typeface="Roboto"/>
                <a:cs typeface="Roboto"/>
                <a:sym typeface="Roboto"/>
              </a:rPr>
              <a:t>Keeps an eye on screen time</a:t>
            </a:r>
            <a:endParaRPr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i="0" lang="en" sz="1700" u="none" cap="none" strike="noStrike">
                <a:solidFill>
                  <a:srgbClr val="000000"/>
                </a:solidFill>
                <a:latin typeface="Roboto"/>
                <a:ea typeface="Roboto"/>
                <a:cs typeface="Roboto"/>
                <a:sym typeface="Roboto"/>
              </a:rPr>
              <a:t>Remotely lock devices</a:t>
            </a:r>
            <a:endParaRPr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i="0" lang="en" sz="1700" u="none" cap="none" strike="noStrike">
                <a:solidFill>
                  <a:srgbClr val="000000"/>
                </a:solidFill>
                <a:latin typeface="Roboto"/>
                <a:ea typeface="Roboto"/>
                <a:cs typeface="Roboto"/>
                <a:sym typeface="Roboto"/>
              </a:rPr>
              <a:t>See where they are (geolocation)</a:t>
            </a:r>
            <a:endParaRPr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i="0" lang="en" sz="1700" u="none" cap="none" strike="noStrike">
                <a:solidFill>
                  <a:srgbClr val="000000"/>
                </a:solidFill>
                <a:latin typeface="Roboto"/>
                <a:ea typeface="Roboto"/>
                <a:cs typeface="Roboto"/>
                <a:sym typeface="Roboto"/>
              </a:rPr>
              <a:t>App download warnings and approvals</a:t>
            </a:r>
            <a:endParaRPr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i="0" lang="en" sz="1700" u="none" cap="none" strike="noStrike">
                <a:solidFill>
                  <a:srgbClr val="000000"/>
                </a:solidFill>
                <a:latin typeface="Roboto"/>
                <a:ea typeface="Roboto"/>
                <a:cs typeface="Roboto"/>
                <a:sym typeface="Roboto"/>
              </a:rPr>
              <a:t>Available for both Android and iPhone</a:t>
            </a:r>
            <a:endParaRPr i="0" sz="1700" u="none" cap="none" strike="noStrike">
              <a:solidFill>
                <a:srgbClr val="000000"/>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i="0" lang="en" sz="1500" u="sng" cap="none" strike="noStrike">
                <a:solidFill>
                  <a:schemeClr val="hlink"/>
                </a:solidFill>
                <a:latin typeface="Roboto"/>
                <a:ea typeface="Roboto"/>
                <a:cs typeface="Roboto"/>
                <a:sym typeface="Roboto"/>
                <a:hlinkClick r:id="rId3"/>
              </a:rPr>
              <a:t>https://families.google.com/familylink/</a:t>
            </a:r>
            <a:endParaRPr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Roboto"/>
              <a:ea typeface="Roboto"/>
              <a:cs typeface="Roboto"/>
              <a:sym typeface="Roboto"/>
            </a:endParaRPr>
          </a:p>
          <a:p>
            <a:pPr indent="-336550" lvl="0" marL="457200" marR="0" rtl="0" algn="l">
              <a:lnSpc>
                <a:spcPct val="100000"/>
              </a:lnSpc>
              <a:spcBef>
                <a:spcPts val="0"/>
              </a:spcBef>
              <a:spcAft>
                <a:spcPts val="0"/>
              </a:spcAft>
              <a:buClr>
                <a:srgbClr val="000000"/>
              </a:buClr>
              <a:buSzPts val="1700"/>
              <a:buFont typeface="Roboto"/>
              <a:buChar char="●"/>
            </a:pPr>
            <a:r>
              <a:rPr i="0" lang="en" sz="1700" u="none" cap="none" strike="noStrike">
                <a:solidFill>
                  <a:srgbClr val="000000"/>
                </a:solidFill>
                <a:latin typeface="Roboto"/>
                <a:ea typeface="Roboto"/>
                <a:cs typeface="Roboto"/>
                <a:sym typeface="Roboto"/>
              </a:rPr>
              <a:t>Qustodio is an alternative free software to monitor your children’s device usage</a:t>
            </a:r>
            <a:endParaRPr i="0" sz="1700" u="none" cap="none" strike="noStrike">
              <a:solidFill>
                <a:srgbClr val="000000"/>
              </a:solidFill>
              <a:latin typeface="Roboto"/>
              <a:ea typeface="Roboto"/>
              <a:cs typeface="Roboto"/>
              <a:sym typeface="Roboto"/>
            </a:endParaRPr>
          </a:p>
        </p:txBody>
      </p:sp>
      <p:pic>
        <p:nvPicPr>
          <p:cNvPr id="459" name="Google Shape;459;p28"/>
          <p:cNvPicPr preferRelativeResize="0"/>
          <p:nvPr/>
        </p:nvPicPr>
        <p:blipFill rotWithShape="1">
          <a:blip r:embed="rId4">
            <a:alphaModFix/>
          </a:blip>
          <a:srcRect b="0" l="0" r="0" t="0"/>
          <a:stretch/>
        </p:blipFill>
        <p:spPr>
          <a:xfrm>
            <a:off x="4862225" y="831075"/>
            <a:ext cx="1926782" cy="3826225"/>
          </a:xfrm>
          <a:prstGeom prst="rect">
            <a:avLst/>
          </a:prstGeom>
          <a:noFill/>
          <a:ln>
            <a:noFill/>
          </a:ln>
        </p:spPr>
      </p:pic>
      <p:pic>
        <p:nvPicPr>
          <p:cNvPr id="460" name="Google Shape;460;p28"/>
          <p:cNvPicPr preferRelativeResize="0"/>
          <p:nvPr/>
        </p:nvPicPr>
        <p:blipFill rotWithShape="1">
          <a:blip r:embed="rId5">
            <a:alphaModFix/>
          </a:blip>
          <a:srcRect b="0" l="0" r="0" t="0"/>
          <a:stretch/>
        </p:blipFill>
        <p:spPr>
          <a:xfrm>
            <a:off x="6763075" y="831075"/>
            <a:ext cx="2228525" cy="38262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c3cc0e4c8f_0_224"/>
          <p:cNvSpPr txBox="1"/>
          <p:nvPr>
            <p:ph type="title"/>
          </p:nvPr>
        </p:nvSpPr>
        <p:spPr>
          <a:xfrm>
            <a:off x="174950" y="188175"/>
            <a:ext cx="54423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Security Setup: Home Routers / VPN</a:t>
            </a:r>
            <a:endParaRPr b="1">
              <a:solidFill>
                <a:srgbClr val="4384F4"/>
              </a:solidFill>
              <a:latin typeface="Roboto"/>
              <a:ea typeface="Roboto"/>
              <a:cs typeface="Roboto"/>
              <a:sym typeface="Roboto"/>
            </a:endParaRPr>
          </a:p>
        </p:txBody>
      </p:sp>
      <p:sp>
        <p:nvSpPr>
          <p:cNvPr id="466" name="Google Shape;466;gc3cc0e4c8f_0_224"/>
          <p:cNvSpPr txBox="1"/>
          <p:nvPr/>
        </p:nvSpPr>
        <p:spPr>
          <a:xfrm>
            <a:off x="1284938" y="2600250"/>
            <a:ext cx="1650600" cy="4002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Wireless Router</a:t>
            </a:r>
            <a:endParaRPr b="1" i="0" sz="1400" u="none" cap="none" strike="noStrike">
              <a:solidFill>
                <a:srgbClr val="000000"/>
              </a:solidFill>
              <a:latin typeface="Roboto"/>
              <a:ea typeface="Roboto"/>
              <a:cs typeface="Roboto"/>
              <a:sym typeface="Roboto"/>
            </a:endParaRPr>
          </a:p>
        </p:txBody>
      </p:sp>
      <p:sp>
        <p:nvSpPr>
          <p:cNvPr id="467" name="Google Shape;467;gc3cc0e4c8f_0_224"/>
          <p:cNvSpPr/>
          <p:nvPr/>
        </p:nvSpPr>
        <p:spPr>
          <a:xfrm>
            <a:off x="1094025" y="1214250"/>
            <a:ext cx="2018952" cy="87890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c3cc0e4c8f_0_224"/>
          <p:cNvSpPr txBox="1"/>
          <p:nvPr/>
        </p:nvSpPr>
        <p:spPr>
          <a:xfrm>
            <a:off x="1557650" y="1487125"/>
            <a:ext cx="1105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u="none" cap="none" strike="noStrike">
                <a:solidFill>
                  <a:srgbClr val="000000"/>
                </a:solidFill>
                <a:latin typeface="Roboto"/>
                <a:ea typeface="Roboto"/>
                <a:cs typeface="Roboto"/>
                <a:sym typeface="Roboto"/>
              </a:rPr>
              <a:t>Internet</a:t>
            </a:r>
            <a:endParaRPr b="1" i="0" u="none" cap="none" strike="noStrike">
              <a:solidFill>
                <a:srgbClr val="000000"/>
              </a:solidFill>
              <a:latin typeface="Roboto"/>
              <a:ea typeface="Roboto"/>
              <a:cs typeface="Roboto"/>
              <a:sym typeface="Roboto"/>
            </a:endParaRPr>
          </a:p>
        </p:txBody>
      </p:sp>
      <p:pic>
        <p:nvPicPr>
          <p:cNvPr id="469" name="Google Shape;469;gc3cc0e4c8f_0_224"/>
          <p:cNvPicPr preferRelativeResize="0"/>
          <p:nvPr/>
        </p:nvPicPr>
        <p:blipFill rotWithShape="1">
          <a:blip r:embed="rId3">
            <a:alphaModFix/>
          </a:blip>
          <a:srcRect b="0" l="0" r="0" t="0"/>
          <a:stretch/>
        </p:blipFill>
        <p:spPr>
          <a:xfrm flipH="1">
            <a:off x="1007625" y="3820150"/>
            <a:ext cx="550025" cy="1061850"/>
          </a:xfrm>
          <a:prstGeom prst="rect">
            <a:avLst/>
          </a:prstGeom>
          <a:noFill/>
          <a:ln>
            <a:noFill/>
          </a:ln>
        </p:spPr>
      </p:pic>
      <p:pic>
        <p:nvPicPr>
          <p:cNvPr id="470" name="Google Shape;470;gc3cc0e4c8f_0_224"/>
          <p:cNvPicPr preferRelativeResize="0"/>
          <p:nvPr/>
        </p:nvPicPr>
        <p:blipFill rotWithShape="1">
          <a:blip r:embed="rId4">
            <a:alphaModFix/>
          </a:blip>
          <a:srcRect b="0" l="0" r="0" t="0"/>
          <a:stretch/>
        </p:blipFill>
        <p:spPr>
          <a:xfrm>
            <a:off x="1819075" y="3778138"/>
            <a:ext cx="1719501" cy="1145875"/>
          </a:xfrm>
          <a:prstGeom prst="rect">
            <a:avLst/>
          </a:prstGeom>
          <a:noFill/>
          <a:ln>
            <a:noFill/>
          </a:ln>
        </p:spPr>
      </p:pic>
      <p:cxnSp>
        <p:nvCxnSpPr>
          <p:cNvPr id="471" name="Google Shape;471;gc3cc0e4c8f_0_224"/>
          <p:cNvCxnSpPr>
            <a:stCxn id="469" idx="0"/>
            <a:endCxn id="466" idx="2"/>
          </p:cNvCxnSpPr>
          <p:nvPr/>
        </p:nvCxnSpPr>
        <p:spPr>
          <a:xfrm flipH="1" rot="10800000">
            <a:off x="1282638" y="3000550"/>
            <a:ext cx="827700" cy="819600"/>
          </a:xfrm>
          <a:prstGeom prst="straightConnector1">
            <a:avLst/>
          </a:prstGeom>
          <a:noFill/>
          <a:ln cap="flat" cmpd="sng" w="9525">
            <a:solidFill>
              <a:schemeClr val="dk2"/>
            </a:solidFill>
            <a:prstDash val="dash"/>
            <a:round/>
            <a:headEnd len="sm" w="sm" type="none"/>
            <a:tailEnd len="med" w="med" type="triangle"/>
          </a:ln>
        </p:spPr>
      </p:cxnSp>
      <p:cxnSp>
        <p:nvCxnSpPr>
          <p:cNvPr id="472" name="Google Shape;472;gc3cc0e4c8f_0_224"/>
          <p:cNvCxnSpPr>
            <a:stCxn id="470" idx="0"/>
            <a:endCxn id="466" idx="2"/>
          </p:cNvCxnSpPr>
          <p:nvPr/>
        </p:nvCxnSpPr>
        <p:spPr>
          <a:xfrm rot="10800000">
            <a:off x="2110325" y="3000538"/>
            <a:ext cx="568500" cy="777600"/>
          </a:xfrm>
          <a:prstGeom prst="straightConnector1">
            <a:avLst/>
          </a:prstGeom>
          <a:noFill/>
          <a:ln cap="flat" cmpd="sng" w="9525">
            <a:solidFill>
              <a:schemeClr val="dk2"/>
            </a:solidFill>
            <a:prstDash val="dash"/>
            <a:round/>
            <a:headEnd len="sm" w="sm" type="none"/>
            <a:tailEnd len="med" w="med" type="triangle"/>
          </a:ln>
        </p:spPr>
      </p:cxnSp>
      <p:cxnSp>
        <p:nvCxnSpPr>
          <p:cNvPr id="473" name="Google Shape;473;gc3cc0e4c8f_0_224"/>
          <p:cNvCxnSpPr>
            <a:stCxn id="466" idx="0"/>
            <a:endCxn id="467" idx="1"/>
          </p:cNvCxnSpPr>
          <p:nvPr/>
        </p:nvCxnSpPr>
        <p:spPr>
          <a:xfrm rot="10800000">
            <a:off x="2103638" y="2092350"/>
            <a:ext cx="6600" cy="507900"/>
          </a:xfrm>
          <a:prstGeom prst="straightConnector1">
            <a:avLst/>
          </a:prstGeom>
          <a:noFill/>
          <a:ln cap="flat" cmpd="sng" w="9525">
            <a:solidFill>
              <a:schemeClr val="dk2"/>
            </a:solidFill>
            <a:prstDash val="dash"/>
            <a:round/>
            <a:headEnd len="sm" w="sm" type="none"/>
            <a:tailEnd len="med" w="med" type="triangle"/>
          </a:ln>
        </p:spPr>
      </p:cxnSp>
      <p:sp>
        <p:nvSpPr>
          <p:cNvPr id="474" name="Google Shape;474;gc3cc0e4c8f_0_224"/>
          <p:cNvSpPr txBox="1"/>
          <p:nvPr/>
        </p:nvSpPr>
        <p:spPr>
          <a:xfrm>
            <a:off x="113800" y="2139300"/>
            <a:ext cx="10188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latin typeface="Roboto"/>
                <a:ea typeface="Roboto"/>
                <a:cs typeface="Roboto"/>
                <a:sym typeface="Roboto"/>
              </a:rPr>
              <a:t>ATT U-Verse</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1" lang="en">
                <a:latin typeface="Roboto"/>
                <a:ea typeface="Roboto"/>
                <a:cs typeface="Roboto"/>
                <a:sym typeface="Roboto"/>
              </a:rPr>
              <a:t>Xfinity</a:t>
            </a:r>
            <a:endParaRPr b="1">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Roboto"/>
                <a:ea typeface="Roboto"/>
                <a:cs typeface="Roboto"/>
                <a:sym typeface="Roboto"/>
              </a:rPr>
              <a:t>(Limited Parental Controls available)</a:t>
            </a:r>
            <a:endParaRPr b="0" i="0" sz="1200" u="none" cap="none" strike="noStrike">
              <a:solidFill>
                <a:srgbClr val="000000"/>
              </a:solidFill>
              <a:latin typeface="Roboto"/>
              <a:ea typeface="Roboto"/>
              <a:cs typeface="Roboto"/>
              <a:sym typeface="Roboto"/>
            </a:endParaRPr>
          </a:p>
        </p:txBody>
      </p:sp>
      <p:cxnSp>
        <p:nvCxnSpPr>
          <p:cNvPr id="475" name="Google Shape;475;gc3cc0e4c8f_0_224"/>
          <p:cNvCxnSpPr>
            <a:endCxn id="466" idx="1"/>
          </p:cNvCxnSpPr>
          <p:nvPr/>
        </p:nvCxnSpPr>
        <p:spPr>
          <a:xfrm flipH="1" rot="10800000">
            <a:off x="857138" y="2800350"/>
            <a:ext cx="427800" cy="42000"/>
          </a:xfrm>
          <a:prstGeom prst="straightConnector1">
            <a:avLst/>
          </a:prstGeom>
          <a:noFill/>
          <a:ln cap="flat" cmpd="sng" w="9525">
            <a:solidFill>
              <a:schemeClr val="dk2"/>
            </a:solidFill>
            <a:prstDash val="dot"/>
            <a:round/>
            <a:headEnd len="sm" w="sm" type="none"/>
            <a:tailEnd len="sm" w="sm" type="none"/>
          </a:ln>
        </p:spPr>
      </p:cxnSp>
      <p:sp>
        <p:nvSpPr>
          <p:cNvPr id="476" name="Google Shape;476;gc3cc0e4c8f_0_224"/>
          <p:cNvSpPr txBox="1"/>
          <p:nvPr/>
        </p:nvSpPr>
        <p:spPr>
          <a:xfrm>
            <a:off x="5457638" y="2524050"/>
            <a:ext cx="1650600" cy="4002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Wireless Router</a:t>
            </a:r>
            <a:endParaRPr b="1" i="0" sz="1400" u="none" cap="none" strike="noStrike">
              <a:solidFill>
                <a:srgbClr val="000000"/>
              </a:solidFill>
              <a:latin typeface="Roboto"/>
              <a:ea typeface="Roboto"/>
              <a:cs typeface="Roboto"/>
              <a:sym typeface="Roboto"/>
            </a:endParaRPr>
          </a:p>
        </p:txBody>
      </p:sp>
      <p:sp>
        <p:nvSpPr>
          <p:cNvPr id="477" name="Google Shape;477;gc3cc0e4c8f_0_224"/>
          <p:cNvSpPr/>
          <p:nvPr/>
        </p:nvSpPr>
        <p:spPr>
          <a:xfrm>
            <a:off x="5266725" y="376050"/>
            <a:ext cx="2018952" cy="87890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c3cc0e4c8f_0_224"/>
          <p:cNvSpPr txBox="1"/>
          <p:nvPr/>
        </p:nvSpPr>
        <p:spPr>
          <a:xfrm>
            <a:off x="5730350" y="648925"/>
            <a:ext cx="1105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u="none" cap="none" strike="noStrike">
                <a:solidFill>
                  <a:srgbClr val="000000"/>
                </a:solidFill>
                <a:latin typeface="Roboto"/>
                <a:ea typeface="Roboto"/>
                <a:cs typeface="Roboto"/>
                <a:sym typeface="Roboto"/>
              </a:rPr>
              <a:t>Internet</a:t>
            </a:r>
            <a:endParaRPr b="1" i="0" u="none" cap="none" strike="noStrike">
              <a:solidFill>
                <a:srgbClr val="000000"/>
              </a:solidFill>
              <a:latin typeface="Roboto"/>
              <a:ea typeface="Roboto"/>
              <a:cs typeface="Roboto"/>
              <a:sym typeface="Roboto"/>
            </a:endParaRPr>
          </a:p>
        </p:txBody>
      </p:sp>
      <p:pic>
        <p:nvPicPr>
          <p:cNvPr id="479" name="Google Shape;479;gc3cc0e4c8f_0_224"/>
          <p:cNvPicPr preferRelativeResize="0"/>
          <p:nvPr/>
        </p:nvPicPr>
        <p:blipFill rotWithShape="1">
          <a:blip r:embed="rId3">
            <a:alphaModFix/>
          </a:blip>
          <a:srcRect b="0" l="0" r="0" t="0"/>
          <a:stretch/>
        </p:blipFill>
        <p:spPr>
          <a:xfrm flipH="1">
            <a:off x="5180325" y="3820150"/>
            <a:ext cx="550025" cy="1061850"/>
          </a:xfrm>
          <a:prstGeom prst="rect">
            <a:avLst/>
          </a:prstGeom>
          <a:noFill/>
          <a:ln>
            <a:noFill/>
          </a:ln>
        </p:spPr>
      </p:pic>
      <p:pic>
        <p:nvPicPr>
          <p:cNvPr id="480" name="Google Shape;480;gc3cc0e4c8f_0_224"/>
          <p:cNvPicPr preferRelativeResize="0"/>
          <p:nvPr/>
        </p:nvPicPr>
        <p:blipFill rotWithShape="1">
          <a:blip r:embed="rId4">
            <a:alphaModFix/>
          </a:blip>
          <a:srcRect b="0" l="0" r="0" t="0"/>
          <a:stretch/>
        </p:blipFill>
        <p:spPr>
          <a:xfrm>
            <a:off x="6141850" y="3778138"/>
            <a:ext cx="1719501" cy="1145875"/>
          </a:xfrm>
          <a:prstGeom prst="rect">
            <a:avLst/>
          </a:prstGeom>
          <a:noFill/>
          <a:ln>
            <a:noFill/>
          </a:ln>
        </p:spPr>
      </p:pic>
      <p:cxnSp>
        <p:nvCxnSpPr>
          <p:cNvPr id="481" name="Google Shape;481;gc3cc0e4c8f_0_224"/>
          <p:cNvCxnSpPr>
            <a:stCxn id="479" idx="0"/>
            <a:endCxn id="476" idx="2"/>
          </p:cNvCxnSpPr>
          <p:nvPr/>
        </p:nvCxnSpPr>
        <p:spPr>
          <a:xfrm flipH="1" rot="10800000">
            <a:off x="5455338" y="2924350"/>
            <a:ext cx="827700" cy="895800"/>
          </a:xfrm>
          <a:prstGeom prst="straightConnector1">
            <a:avLst/>
          </a:prstGeom>
          <a:noFill/>
          <a:ln cap="flat" cmpd="sng" w="9525">
            <a:solidFill>
              <a:schemeClr val="dk2"/>
            </a:solidFill>
            <a:prstDash val="dash"/>
            <a:round/>
            <a:headEnd len="sm" w="sm" type="none"/>
            <a:tailEnd len="med" w="med" type="triangle"/>
          </a:ln>
        </p:spPr>
      </p:cxnSp>
      <p:cxnSp>
        <p:nvCxnSpPr>
          <p:cNvPr id="482" name="Google Shape;482;gc3cc0e4c8f_0_224"/>
          <p:cNvCxnSpPr>
            <a:stCxn id="480" idx="0"/>
            <a:endCxn id="476" idx="2"/>
          </p:cNvCxnSpPr>
          <p:nvPr/>
        </p:nvCxnSpPr>
        <p:spPr>
          <a:xfrm rot="10800000">
            <a:off x="6282800" y="2924338"/>
            <a:ext cx="718800" cy="853800"/>
          </a:xfrm>
          <a:prstGeom prst="straightConnector1">
            <a:avLst/>
          </a:prstGeom>
          <a:noFill/>
          <a:ln cap="flat" cmpd="sng" w="9525">
            <a:solidFill>
              <a:schemeClr val="dk2"/>
            </a:solidFill>
            <a:prstDash val="dash"/>
            <a:round/>
            <a:headEnd len="sm" w="sm" type="none"/>
            <a:tailEnd len="med" w="med" type="triangle"/>
          </a:ln>
        </p:spPr>
      </p:cxnSp>
      <p:cxnSp>
        <p:nvCxnSpPr>
          <p:cNvPr id="483" name="Google Shape;483;gc3cc0e4c8f_0_224"/>
          <p:cNvCxnSpPr>
            <a:stCxn id="476" idx="0"/>
            <a:endCxn id="477" idx="1"/>
          </p:cNvCxnSpPr>
          <p:nvPr/>
        </p:nvCxnSpPr>
        <p:spPr>
          <a:xfrm rot="10800000">
            <a:off x="6276338" y="1254150"/>
            <a:ext cx="6600" cy="1269900"/>
          </a:xfrm>
          <a:prstGeom prst="straightConnector1">
            <a:avLst/>
          </a:prstGeom>
          <a:noFill/>
          <a:ln cap="flat" cmpd="sng" w="9525">
            <a:solidFill>
              <a:schemeClr val="dk2"/>
            </a:solidFill>
            <a:prstDash val="dash"/>
            <a:round/>
            <a:headEnd len="sm" w="sm" type="none"/>
            <a:tailEnd len="med" w="med" type="triangle"/>
          </a:ln>
        </p:spPr>
      </p:cxnSp>
      <p:sp>
        <p:nvSpPr>
          <p:cNvPr id="484" name="Google Shape;484;gc3cc0e4c8f_0_224"/>
          <p:cNvSpPr txBox="1"/>
          <p:nvPr/>
        </p:nvSpPr>
        <p:spPr>
          <a:xfrm>
            <a:off x="7841875" y="2451900"/>
            <a:ext cx="1173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sz="1200">
                <a:solidFill>
                  <a:srgbClr val="FF0000"/>
                </a:solidFill>
                <a:latin typeface="Roboto"/>
                <a:ea typeface="Roboto"/>
                <a:cs typeface="Roboto"/>
                <a:sym typeface="Roboto"/>
              </a:rPr>
              <a:t>(3) </a:t>
            </a:r>
            <a:r>
              <a:rPr b="1" i="0" lang="en" sz="1200" u="none" cap="none" strike="noStrike">
                <a:solidFill>
                  <a:srgbClr val="000000"/>
                </a:solidFill>
                <a:latin typeface="Roboto"/>
                <a:ea typeface="Roboto"/>
                <a:cs typeface="Roboto"/>
                <a:sym typeface="Roboto"/>
              </a:rPr>
              <a:t>Parental Controls available</a:t>
            </a:r>
            <a:endParaRPr b="1" i="0" sz="1200" u="none" cap="none" strike="noStrike">
              <a:solidFill>
                <a:srgbClr val="000000"/>
              </a:solidFill>
              <a:latin typeface="Roboto"/>
              <a:ea typeface="Roboto"/>
              <a:cs typeface="Roboto"/>
              <a:sym typeface="Roboto"/>
            </a:endParaRPr>
          </a:p>
        </p:txBody>
      </p:sp>
      <p:cxnSp>
        <p:nvCxnSpPr>
          <p:cNvPr id="485" name="Google Shape;485;gc3cc0e4c8f_0_224"/>
          <p:cNvCxnSpPr>
            <a:stCxn id="484" idx="1"/>
            <a:endCxn id="476" idx="3"/>
          </p:cNvCxnSpPr>
          <p:nvPr/>
        </p:nvCxnSpPr>
        <p:spPr>
          <a:xfrm rot="10800000">
            <a:off x="7108375" y="2724150"/>
            <a:ext cx="733500" cy="97200"/>
          </a:xfrm>
          <a:prstGeom prst="straightConnector1">
            <a:avLst/>
          </a:prstGeom>
          <a:noFill/>
          <a:ln cap="flat" cmpd="sng" w="9525">
            <a:solidFill>
              <a:schemeClr val="dk2"/>
            </a:solidFill>
            <a:prstDash val="dot"/>
            <a:round/>
            <a:headEnd len="sm" w="sm" type="none"/>
            <a:tailEnd len="sm" w="sm" type="none"/>
          </a:ln>
        </p:spPr>
      </p:cxnSp>
      <p:sp>
        <p:nvSpPr>
          <p:cNvPr id="486" name="Google Shape;486;gc3cc0e4c8f_0_224"/>
          <p:cNvSpPr txBox="1"/>
          <p:nvPr/>
        </p:nvSpPr>
        <p:spPr>
          <a:xfrm>
            <a:off x="5450888" y="1571025"/>
            <a:ext cx="1650600" cy="400200"/>
          </a:xfrm>
          <a:prstGeom prst="rect">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VPN Server</a:t>
            </a:r>
            <a:endParaRPr b="1" i="0" sz="1400" u="none" cap="none" strike="noStrike">
              <a:solidFill>
                <a:srgbClr val="000000"/>
              </a:solidFill>
              <a:latin typeface="Roboto"/>
              <a:ea typeface="Roboto"/>
              <a:cs typeface="Roboto"/>
              <a:sym typeface="Roboto"/>
            </a:endParaRPr>
          </a:p>
        </p:txBody>
      </p:sp>
      <p:cxnSp>
        <p:nvCxnSpPr>
          <p:cNvPr id="487" name="Google Shape;487;gc3cc0e4c8f_0_224"/>
          <p:cNvCxnSpPr>
            <a:stCxn id="480" idx="0"/>
            <a:endCxn id="486" idx="2"/>
          </p:cNvCxnSpPr>
          <p:nvPr/>
        </p:nvCxnSpPr>
        <p:spPr>
          <a:xfrm rot="10800000">
            <a:off x="6276200" y="1971238"/>
            <a:ext cx="725400" cy="1806900"/>
          </a:xfrm>
          <a:prstGeom prst="straightConnector1">
            <a:avLst/>
          </a:prstGeom>
          <a:noFill/>
          <a:ln cap="flat" cmpd="sng" w="76200">
            <a:solidFill>
              <a:srgbClr val="93C47D"/>
            </a:solidFill>
            <a:prstDash val="solid"/>
            <a:round/>
            <a:headEnd len="sm" w="sm" type="none"/>
            <a:tailEnd len="sm" w="sm" type="none"/>
          </a:ln>
        </p:spPr>
      </p:cxnSp>
      <p:sp>
        <p:nvSpPr>
          <p:cNvPr id="488" name="Google Shape;488;gc3cc0e4c8f_0_224"/>
          <p:cNvSpPr txBox="1"/>
          <p:nvPr/>
        </p:nvSpPr>
        <p:spPr>
          <a:xfrm>
            <a:off x="7650075" y="1280700"/>
            <a:ext cx="1173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sz="1200">
                <a:solidFill>
                  <a:srgbClr val="FF0000"/>
                </a:solidFill>
                <a:latin typeface="Roboto"/>
                <a:ea typeface="Roboto"/>
                <a:cs typeface="Roboto"/>
                <a:sym typeface="Roboto"/>
              </a:rPr>
              <a:t>(4) </a:t>
            </a:r>
            <a:r>
              <a:rPr b="1" i="0" lang="en" sz="1200" u="none" cap="none" strike="noStrike">
                <a:solidFill>
                  <a:srgbClr val="000000"/>
                </a:solidFill>
                <a:latin typeface="Roboto"/>
                <a:ea typeface="Roboto"/>
                <a:cs typeface="Roboto"/>
                <a:sym typeface="Roboto"/>
              </a:rPr>
              <a:t>Additional Parental  Controls</a:t>
            </a:r>
            <a:endParaRPr b="1" i="0" sz="1200" u="none" cap="none" strike="noStrike">
              <a:solidFill>
                <a:srgbClr val="000000"/>
              </a:solidFill>
              <a:latin typeface="Roboto"/>
              <a:ea typeface="Roboto"/>
              <a:cs typeface="Roboto"/>
              <a:sym typeface="Roboto"/>
            </a:endParaRPr>
          </a:p>
        </p:txBody>
      </p:sp>
      <p:cxnSp>
        <p:nvCxnSpPr>
          <p:cNvPr id="489" name="Google Shape;489;gc3cc0e4c8f_0_224"/>
          <p:cNvCxnSpPr>
            <a:stCxn id="488" idx="1"/>
            <a:endCxn id="486" idx="3"/>
          </p:cNvCxnSpPr>
          <p:nvPr/>
        </p:nvCxnSpPr>
        <p:spPr>
          <a:xfrm flipH="1">
            <a:off x="7101375" y="1650150"/>
            <a:ext cx="548700" cy="120900"/>
          </a:xfrm>
          <a:prstGeom prst="straightConnector1">
            <a:avLst/>
          </a:prstGeom>
          <a:noFill/>
          <a:ln cap="flat" cmpd="sng" w="9525">
            <a:solidFill>
              <a:schemeClr val="dk2"/>
            </a:solidFill>
            <a:prstDash val="dot"/>
            <a:round/>
            <a:headEnd len="sm" w="sm" type="none"/>
            <a:tailEnd len="sm" w="sm" type="none"/>
          </a:ln>
        </p:spPr>
      </p:cxnSp>
      <p:cxnSp>
        <p:nvCxnSpPr>
          <p:cNvPr id="490" name="Google Shape;490;gc3cc0e4c8f_0_224"/>
          <p:cNvCxnSpPr>
            <a:stCxn id="479" idx="0"/>
            <a:endCxn id="486" idx="2"/>
          </p:cNvCxnSpPr>
          <p:nvPr/>
        </p:nvCxnSpPr>
        <p:spPr>
          <a:xfrm flipH="1" rot="10800000">
            <a:off x="5455338" y="1971250"/>
            <a:ext cx="820800" cy="1848900"/>
          </a:xfrm>
          <a:prstGeom prst="straightConnector1">
            <a:avLst/>
          </a:prstGeom>
          <a:noFill/>
          <a:ln cap="flat" cmpd="sng" w="76200">
            <a:solidFill>
              <a:srgbClr val="93C47D"/>
            </a:solidFill>
            <a:prstDash val="solid"/>
            <a:round/>
            <a:headEnd len="sm" w="sm" type="none"/>
            <a:tailEnd len="sm" w="sm" type="none"/>
          </a:ln>
        </p:spPr>
      </p:cxnSp>
      <p:sp>
        <p:nvSpPr>
          <p:cNvPr id="491" name="Google Shape;491;gc3cc0e4c8f_0_224"/>
          <p:cNvSpPr txBox="1"/>
          <p:nvPr/>
        </p:nvSpPr>
        <p:spPr>
          <a:xfrm>
            <a:off x="7875925" y="3786950"/>
            <a:ext cx="110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Roboto"/>
                <a:ea typeface="Roboto"/>
                <a:cs typeface="Roboto"/>
                <a:sym typeface="Roboto"/>
              </a:rPr>
              <a:t>(1) </a:t>
            </a:r>
            <a:r>
              <a:rPr b="1" lang="en" sz="1200">
                <a:latin typeface="Roboto"/>
                <a:ea typeface="Roboto"/>
                <a:cs typeface="Roboto"/>
                <a:sym typeface="Roboto"/>
              </a:rPr>
              <a:t>Security Software installed on devices</a:t>
            </a:r>
            <a:endParaRPr b="1" sz="1200">
              <a:latin typeface="Roboto"/>
              <a:ea typeface="Roboto"/>
              <a:cs typeface="Roboto"/>
              <a:sym typeface="Roboto"/>
            </a:endParaRPr>
          </a:p>
        </p:txBody>
      </p:sp>
      <p:cxnSp>
        <p:nvCxnSpPr>
          <p:cNvPr id="492" name="Google Shape;492;gc3cc0e4c8f_0_224"/>
          <p:cNvCxnSpPr>
            <a:stCxn id="491" idx="1"/>
          </p:cNvCxnSpPr>
          <p:nvPr/>
        </p:nvCxnSpPr>
        <p:spPr>
          <a:xfrm flipH="1">
            <a:off x="7320625" y="4248650"/>
            <a:ext cx="555300" cy="170700"/>
          </a:xfrm>
          <a:prstGeom prst="straightConnector1">
            <a:avLst/>
          </a:prstGeom>
          <a:noFill/>
          <a:ln cap="flat" cmpd="sng" w="9525">
            <a:solidFill>
              <a:schemeClr val="dk2"/>
            </a:solidFill>
            <a:prstDash val="dot"/>
            <a:round/>
            <a:headEnd len="sm" w="sm" type="none"/>
            <a:tailEnd len="sm" w="sm" type="none"/>
          </a:ln>
        </p:spPr>
      </p:cxnSp>
      <p:cxnSp>
        <p:nvCxnSpPr>
          <p:cNvPr id="493" name="Google Shape;493;gc3cc0e4c8f_0_224"/>
          <p:cNvCxnSpPr>
            <a:stCxn id="491" idx="1"/>
            <a:endCxn id="479" idx="1"/>
          </p:cNvCxnSpPr>
          <p:nvPr/>
        </p:nvCxnSpPr>
        <p:spPr>
          <a:xfrm flipH="1">
            <a:off x="5730325" y="4248650"/>
            <a:ext cx="2145600" cy="102300"/>
          </a:xfrm>
          <a:prstGeom prst="straightConnector1">
            <a:avLst/>
          </a:prstGeom>
          <a:noFill/>
          <a:ln cap="flat" cmpd="sng" w="9525">
            <a:solidFill>
              <a:schemeClr val="dk2"/>
            </a:solidFill>
            <a:prstDash val="dot"/>
            <a:round/>
            <a:headEnd len="sm" w="sm" type="none"/>
            <a:tailEnd len="sm" w="sm" type="none"/>
          </a:ln>
        </p:spPr>
      </p:cxnSp>
      <p:sp>
        <p:nvSpPr>
          <p:cNvPr id="494" name="Google Shape;494;gc3cc0e4c8f_0_224"/>
          <p:cNvSpPr txBox="1"/>
          <p:nvPr/>
        </p:nvSpPr>
        <p:spPr>
          <a:xfrm>
            <a:off x="5450900" y="3156350"/>
            <a:ext cx="1650600" cy="338700"/>
          </a:xfrm>
          <a:prstGeom prst="rect">
            <a:avLst/>
          </a:prstGeom>
          <a:solidFill>
            <a:srgbClr val="EAD1DC"/>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sz="1000">
                <a:latin typeface="Roboto"/>
                <a:ea typeface="Roboto"/>
                <a:cs typeface="Roboto"/>
                <a:sym typeface="Roboto"/>
              </a:rPr>
              <a:t>Additional </a:t>
            </a:r>
            <a:r>
              <a:rPr b="1" i="0" lang="en" sz="1000" u="none" cap="none" strike="noStrike">
                <a:solidFill>
                  <a:srgbClr val="000000"/>
                </a:solidFill>
                <a:latin typeface="Roboto"/>
                <a:ea typeface="Roboto"/>
                <a:cs typeface="Roboto"/>
                <a:sym typeface="Roboto"/>
              </a:rPr>
              <a:t>Router</a:t>
            </a:r>
            <a:endParaRPr b="1" i="0" sz="1000" u="none" cap="none" strike="noStrike">
              <a:solidFill>
                <a:srgbClr val="000000"/>
              </a:solidFill>
              <a:latin typeface="Roboto"/>
              <a:ea typeface="Roboto"/>
              <a:cs typeface="Roboto"/>
              <a:sym typeface="Roboto"/>
            </a:endParaRPr>
          </a:p>
        </p:txBody>
      </p:sp>
      <p:sp>
        <p:nvSpPr>
          <p:cNvPr id="495" name="Google Shape;495;gc3cc0e4c8f_0_224"/>
          <p:cNvSpPr txBox="1"/>
          <p:nvPr/>
        </p:nvSpPr>
        <p:spPr>
          <a:xfrm>
            <a:off x="3883050" y="3990500"/>
            <a:ext cx="110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0000"/>
                </a:solidFill>
                <a:latin typeface="Roboto"/>
                <a:ea typeface="Roboto"/>
                <a:cs typeface="Roboto"/>
                <a:sym typeface="Roboto"/>
              </a:rPr>
              <a:t>(2) </a:t>
            </a:r>
            <a:r>
              <a:rPr b="1" lang="en" sz="1200">
                <a:latin typeface="Roboto"/>
                <a:ea typeface="Roboto"/>
                <a:cs typeface="Roboto"/>
                <a:sym typeface="Roboto"/>
              </a:rPr>
              <a:t>Configure game/app security settings</a:t>
            </a:r>
            <a:endParaRPr b="1" sz="1200">
              <a:latin typeface="Roboto"/>
              <a:ea typeface="Roboto"/>
              <a:cs typeface="Roboto"/>
              <a:sym typeface="Roboto"/>
            </a:endParaRPr>
          </a:p>
        </p:txBody>
      </p:sp>
      <p:cxnSp>
        <p:nvCxnSpPr>
          <p:cNvPr id="496" name="Google Shape;496;gc3cc0e4c8f_0_224"/>
          <p:cNvCxnSpPr>
            <a:stCxn id="479" idx="3"/>
          </p:cNvCxnSpPr>
          <p:nvPr/>
        </p:nvCxnSpPr>
        <p:spPr>
          <a:xfrm flipH="1">
            <a:off x="4703625" y="4351075"/>
            <a:ext cx="476700" cy="81900"/>
          </a:xfrm>
          <a:prstGeom prst="straightConnector1">
            <a:avLst/>
          </a:prstGeom>
          <a:noFill/>
          <a:ln cap="flat" cmpd="sng" w="9525">
            <a:solidFill>
              <a:schemeClr val="dk2"/>
            </a:solidFill>
            <a:prstDash val="dot"/>
            <a:round/>
            <a:headEnd len="sm" w="sm" type="none"/>
            <a:tailEnd len="sm" w="sm" type="none"/>
          </a:ln>
        </p:spPr>
      </p:cxnSp>
      <p:sp>
        <p:nvSpPr>
          <p:cNvPr id="497" name="Google Shape;497;gc3cc0e4c8f_0_224"/>
          <p:cNvSpPr txBox="1"/>
          <p:nvPr/>
        </p:nvSpPr>
        <p:spPr>
          <a:xfrm>
            <a:off x="7636275" y="248150"/>
            <a:ext cx="1398600" cy="6156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Roboto"/>
                <a:ea typeface="Roboto"/>
                <a:cs typeface="Roboto"/>
                <a:sym typeface="Roboto"/>
              </a:rPr>
              <a:t>Recommended</a:t>
            </a:r>
            <a:endParaRPr b="1">
              <a:solidFill>
                <a:srgbClr val="FF0000"/>
              </a:solidFill>
              <a:latin typeface="Roboto"/>
              <a:ea typeface="Roboto"/>
              <a:cs typeface="Roboto"/>
              <a:sym typeface="Roboto"/>
            </a:endParaRPr>
          </a:p>
          <a:p>
            <a:pPr indent="0" lvl="0" marL="0" rtl="0" algn="ctr">
              <a:spcBef>
                <a:spcPts val="0"/>
              </a:spcBef>
              <a:spcAft>
                <a:spcPts val="0"/>
              </a:spcAft>
              <a:buNone/>
            </a:pPr>
            <a:r>
              <a:rPr b="1" lang="en">
                <a:solidFill>
                  <a:srgbClr val="FF0000"/>
                </a:solidFill>
                <a:latin typeface="Roboto"/>
                <a:ea typeface="Roboto"/>
                <a:cs typeface="Roboto"/>
                <a:sym typeface="Roboto"/>
              </a:rPr>
              <a:t>Approach</a:t>
            </a:r>
            <a:endParaRPr b="1">
              <a:solidFill>
                <a:srgbClr val="FF0000"/>
              </a:solidFill>
              <a:latin typeface="Roboto"/>
              <a:ea typeface="Roboto"/>
              <a:cs typeface="Roboto"/>
              <a:sym typeface="Roboto"/>
            </a:endParaRPr>
          </a:p>
        </p:txBody>
      </p:sp>
      <p:sp>
        <p:nvSpPr>
          <p:cNvPr id="498" name="Google Shape;498;gc3cc0e4c8f_0_224"/>
          <p:cNvSpPr txBox="1"/>
          <p:nvPr/>
        </p:nvSpPr>
        <p:spPr>
          <a:xfrm>
            <a:off x="174950" y="814050"/>
            <a:ext cx="827700" cy="400200"/>
          </a:xfrm>
          <a:prstGeom prst="rect">
            <a:avLst/>
          </a:prstGeom>
          <a:solidFill>
            <a:srgbClr val="CFE2F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Roboto"/>
                <a:ea typeface="Roboto"/>
                <a:cs typeface="Roboto"/>
                <a:sym typeface="Roboto"/>
              </a:rPr>
              <a:t>Default</a:t>
            </a:r>
            <a:endParaRPr b="1">
              <a:solidFill>
                <a:srgbClr val="FF0000"/>
              </a:solidFill>
              <a:latin typeface="Roboto"/>
              <a:ea typeface="Roboto"/>
              <a:cs typeface="Roboto"/>
              <a:sym typeface="Roboto"/>
            </a:endParaRPr>
          </a:p>
        </p:txBody>
      </p:sp>
      <p:cxnSp>
        <p:nvCxnSpPr>
          <p:cNvPr id="499" name="Google Shape;499;gc3cc0e4c8f_0_224"/>
          <p:cNvCxnSpPr/>
          <p:nvPr/>
        </p:nvCxnSpPr>
        <p:spPr>
          <a:xfrm>
            <a:off x="4038100" y="947475"/>
            <a:ext cx="0" cy="2820000"/>
          </a:xfrm>
          <a:prstGeom prst="straightConnector1">
            <a:avLst/>
          </a:prstGeom>
          <a:noFill/>
          <a:ln cap="flat" cmpd="sng" w="76200">
            <a:solidFill>
              <a:srgbClr val="666666"/>
            </a:solidFill>
            <a:prstDash val="solid"/>
            <a:round/>
            <a:headEnd len="med" w="med" type="none"/>
            <a:tailEnd len="med" w="med" type="none"/>
          </a:ln>
        </p:spPr>
      </p:cxnSp>
      <p:cxnSp>
        <p:nvCxnSpPr>
          <p:cNvPr id="500" name="Google Shape;500;gc3cc0e4c8f_0_224"/>
          <p:cNvCxnSpPr>
            <a:stCxn id="484" idx="1"/>
            <a:endCxn id="494" idx="3"/>
          </p:cNvCxnSpPr>
          <p:nvPr/>
        </p:nvCxnSpPr>
        <p:spPr>
          <a:xfrm flipH="1">
            <a:off x="7101475" y="2821350"/>
            <a:ext cx="740400" cy="504300"/>
          </a:xfrm>
          <a:prstGeom prst="straightConnector1">
            <a:avLst/>
          </a:prstGeom>
          <a:noFill/>
          <a:ln cap="flat" cmpd="sng" w="9525">
            <a:solidFill>
              <a:schemeClr val="dk2"/>
            </a:solidFill>
            <a:prstDash val="dot"/>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c3cc0e4c8f_0_21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No Silver Bullet - Use a Layered Approach for Security</a:t>
            </a:r>
            <a:endParaRPr b="1">
              <a:solidFill>
                <a:srgbClr val="4384F4"/>
              </a:solidFill>
              <a:latin typeface="Roboto"/>
              <a:ea typeface="Roboto"/>
              <a:cs typeface="Roboto"/>
              <a:sym typeface="Roboto"/>
            </a:endParaRPr>
          </a:p>
        </p:txBody>
      </p:sp>
      <p:sp>
        <p:nvSpPr>
          <p:cNvPr id="506" name="Google Shape;506;gc3cc0e4c8f_0_216"/>
          <p:cNvSpPr txBox="1"/>
          <p:nvPr/>
        </p:nvSpPr>
        <p:spPr>
          <a:xfrm>
            <a:off x="243475" y="1139525"/>
            <a:ext cx="8133600" cy="37659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Roboto"/>
              <a:buChar char="●"/>
            </a:pPr>
            <a:r>
              <a:rPr lang="en" sz="2000">
                <a:latin typeface="Roboto"/>
                <a:ea typeface="Roboto"/>
                <a:cs typeface="Roboto"/>
                <a:sym typeface="Roboto"/>
              </a:rPr>
              <a:t>Use software like FamilyLink or Qustodio that is installed directly on the phone or device.</a:t>
            </a:r>
            <a:endParaRPr sz="2000">
              <a:latin typeface="Roboto"/>
              <a:ea typeface="Roboto"/>
              <a:cs typeface="Roboto"/>
              <a:sym typeface="Roboto"/>
            </a:endParaRPr>
          </a:p>
          <a:p>
            <a:pPr indent="-355600" lvl="0" marL="457200" marR="0" rtl="0" algn="l">
              <a:lnSpc>
                <a:spcPct val="100000"/>
              </a:lnSpc>
              <a:spcBef>
                <a:spcPts val="0"/>
              </a:spcBef>
              <a:spcAft>
                <a:spcPts val="0"/>
              </a:spcAft>
              <a:buClr>
                <a:srgbClr val="000000"/>
              </a:buClr>
              <a:buSzPts val="2000"/>
              <a:buFont typeface="Roboto"/>
              <a:buChar char="●"/>
            </a:pPr>
            <a:r>
              <a:rPr lang="en" sz="2000">
                <a:latin typeface="Roboto"/>
                <a:ea typeface="Roboto"/>
                <a:cs typeface="Roboto"/>
                <a:sym typeface="Roboto"/>
              </a:rPr>
              <a:t>Use parental controls on the home WIFI router.  If your provider does not have one, you can buy another wireless router that does</a:t>
            </a:r>
            <a:endParaRPr sz="2000">
              <a:latin typeface="Roboto"/>
              <a:ea typeface="Roboto"/>
              <a:cs typeface="Roboto"/>
              <a:sym typeface="Roboto"/>
            </a:endParaRPr>
          </a:p>
          <a:p>
            <a:pPr indent="-355600" lvl="0" marL="457200" marR="0" rtl="0" algn="l">
              <a:lnSpc>
                <a:spcPct val="100000"/>
              </a:lnSpc>
              <a:spcBef>
                <a:spcPts val="0"/>
              </a:spcBef>
              <a:spcAft>
                <a:spcPts val="0"/>
              </a:spcAft>
              <a:buSzPts val="2000"/>
              <a:buFont typeface="Roboto"/>
              <a:buChar char="●"/>
            </a:pPr>
            <a:r>
              <a:rPr lang="en" sz="2000">
                <a:latin typeface="Roboto"/>
                <a:ea typeface="Roboto"/>
                <a:cs typeface="Roboto"/>
                <a:sym typeface="Roboto"/>
              </a:rPr>
              <a:t>Use a VPN that filters content</a:t>
            </a:r>
            <a:endParaRPr sz="2000">
              <a:latin typeface="Roboto"/>
              <a:ea typeface="Roboto"/>
              <a:cs typeface="Roboto"/>
              <a:sym typeface="Roboto"/>
            </a:endParaRPr>
          </a:p>
          <a:p>
            <a:pPr indent="-355600" lvl="0" marL="457200" marR="0" rtl="0" algn="l">
              <a:lnSpc>
                <a:spcPct val="100000"/>
              </a:lnSpc>
              <a:spcBef>
                <a:spcPts val="0"/>
              </a:spcBef>
              <a:spcAft>
                <a:spcPts val="0"/>
              </a:spcAft>
              <a:buSzPts val="2000"/>
              <a:buFont typeface="Roboto"/>
              <a:buChar char="●"/>
            </a:pPr>
            <a:r>
              <a:rPr lang="en" sz="2000">
                <a:latin typeface="Roboto"/>
                <a:ea typeface="Roboto"/>
                <a:cs typeface="Roboto"/>
                <a:sym typeface="Roboto"/>
              </a:rPr>
              <a:t>Use random checks</a:t>
            </a:r>
            <a:endParaRPr sz="2000">
              <a:latin typeface="Roboto"/>
              <a:ea typeface="Roboto"/>
              <a:cs typeface="Roboto"/>
              <a:sym typeface="Roboto"/>
            </a:endParaRPr>
          </a:p>
          <a:p>
            <a:pPr indent="-355600" lvl="0" marL="457200" marR="0" rtl="0" algn="l">
              <a:lnSpc>
                <a:spcPct val="100000"/>
              </a:lnSpc>
              <a:spcBef>
                <a:spcPts val="0"/>
              </a:spcBef>
              <a:spcAft>
                <a:spcPts val="0"/>
              </a:spcAft>
              <a:buSzPts val="2000"/>
              <a:buFont typeface="Roboto"/>
              <a:buChar char="●"/>
            </a:pPr>
            <a:r>
              <a:rPr lang="en" sz="2000">
                <a:latin typeface="Roboto"/>
                <a:ea typeface="Roboto"/>
                <a:cs typeface="Roboto"/>
                <a:sym typeface="Roboto"/>
              </a:rPr>
              <a:t>No private use of devices in the bedroom</a:t>
            </a:r>
            <a:endParaRPr sz="2000">
              <a:latin typeface="Roboto"/>
              <a:ea typeface="Roboto"/>
              <a:cs typeface="Roboto"/>
              <a:sym typeface="Roboto"/>
            </a:endParaRPr>
          </a:p>
          <a:p>
            <a:pPr indent="-355600" lvl="0" marL="457200" marR="0" rtl="0" algn="l">
              <a:lnSpc>
                <a:spcPct val="100000"/>
              </a:lnSpc>
              <a:spcBef>
                <a:spcPts val="0"/>
              </a:spcBef>
              <a:spcAft>
                <a:spcPts val="0"/>
              </a:spcAft>
              <a:buSzPts val="2000"/>
              <a:buFont typeface="Roboto"/>
              <a:buChar char="●"/>
            </a:pPr>
            <a:r>
              <a:rPr lang="en" sz="2000">
                <a:latin typeface="Roboto"/>
                <a:ea typeface="Roboto"/>
                <a:cs typeface="Roboto"/>
                <a:sym typeface="Roboto"/>
              </a:rPr>
              <a:t>Seek out game or app specific security settings</a:t>
            </a:r>
            <a:endParaRPr sz="2000">
              <a:latin typeface="Roboto"/>
              <a:ea typeface="Roboto"/>
              <a:cs typeface="Roboto"/>
              <a:sym typeface="Roboto"/>
            </a:endParaRPr>
          </a:p>
          <a:p>
            <a:pPr indent="0" lvl="0" marL="0" marR="0" rtl="0" algn="l">
              <a:lnSpc>
                <a:spcPct val="100000"/>
              </a:lnSpc>
              <a:spcBef>
                <a:spcPts val="0"/>
              </a:spcBef>
              <a:spcAft>
                <a:spcPts val="0"/>
              </a:spcAft>
              <a:buNone/>
            </a:pPr>
            <a:r>
              <a:t/>
            </a:r>
            <a:endParaRPr sz="2000">
              <a:latin typeface="Roboto"/>
              <a:ea typeface="Roboto"/>
              <a:cs typeface="Roboto"/>
              <a:sym typeface="Roboto"/>
            </a:endParaRPr>
          </a:p>
          <a:p>
            <a:pPr indent="0" lvl="0" marL="0" marR="0" rtl="0" algn="l">
              <a:lnSpc>
                <a:spcPct val="100000"/>
              </a:lnSpc>
              <a:spcBef>
                <a:spcPts val="0"/>
              </a:spcBef>
              <a:spcAft>
                <a:spcPts val="0"/>
              </a:spcAft>
              <a:buNone/>
            </a:pPr>
            <a:r>
              <a:rPr b="1" lang="en" sz="2000">
                <a:latin typeface="Roboto"/>
                <a:ea typeface="Roboto"/>
                <a:cs typeface="Roboto"/>
                <a:sym typeface="Roboto"/>
              </a:rPr>
              <a:t>It is complicated, but it’s too important not to spend time to figure it out.</a:t>
            </a:r>
            <a:endParaRPr b="1" sz="20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Privacy Tips</a:t>
            </a:r>
            <a:endParaRPr b="1">
              <a:solidFill>
                <a:srgbClr val="4384F4"/>
              </a:solidFill>
              <a:latin typeface="Roboto"/>
              <a:ea typeface="Roboto"/>
              <a:cs typeface="Roboto"/>
              <a:sym typeface="Roboto"/>
            </a:endParaRPr>
          </a:p>
        </p:txBody>
      </p:sp>
      <p:sp>
        <p:nvSpPr>
          <p:cNvPr id="512" name="Google Shape;512;p29"/>
          <p:cNvSpPr txBox="1"/>
          <p:nvPr/>
        </p:nvSpPr>
        <p:spPr>
          <a:xfrm>
            <a:off x="456525" y="1004350"/>
            <a:ext cx="6478200" cy="39012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Clr>
                <a:srgbClr val="000000"/>
              </a:buClr>
              <a:buSzPts val="1200"/>
              <a:buFont typeface="Arial"/>
              <a:buNone/>
            </a:pPr>
            <a:r>
              <a:rPr i="0" lang="en" u="none" cap="none" strike="noStrike">
                <a:solidFill>
                  <a:srgbClr val="5F6368"/>
                </a:solidFill>
                <a:latin typeface="Roboto"/>
                <a:ea typeface="Roboto"/>
                <a:cs typeface="Roboto"/>
                <a:sym typeface="Roboto"/>
              </a:rPr>
              <a:t>When you're on a website, try to remain as anonymous as possible. That means keeping all private information private. Private information that you should never allow the public to see includes:</a:t>
            </a:r>
            <a:endParaRPr i="0" u="none" cap="none" strike="noStrike">
              <a:solidFill>
                <a:srgbClr val="5F6368"/>
              </a:solidFill>
              <a:latin typeface="Roboto"/>
              <a:ea typeface="Roboto"/>
              <a:cs typeface="Roboto"/>
              <a:sym typeface="Roboto"/>
            </a:endParaRPr>
          </a:p>
          <a:p>
            <a:pPr indent="0" lvl="0" marL="0" marR="0" rtl="0" algn="l">
              <a:lnSpc>
                <a:spcPct val="130000"/>
              </a:lnSpc>
              <a:spcBef>
                <a:spcPts val="0"/>
              </a:spcBef>
              <a:spcAft>
                <a:spcPts val="0"/>
              </a:spcAft>
              <a:buClr>
                <a:srgbClr val="000000"/>
              </a:buClr>
              <a:buSzPts val="1200"/>
              <a:buFont typeface="Arial"/>
              <a:buNone/>
            </a:pPr>
            <a:r>
              <a:t/>
            </a:r>
            <a:endParaRPr i="0" u="none" cap="none" strike="noStrike">
              <a:solidFill>
                <a:srgbClr val="5F6368"/>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i="0" lang="en" u="none" cap="none" strike="noStrike">
                <a:solidFill>
                  <a:srgbClr val="5F6368"/>
                </a:solidFill>
                <a:latin typeface="Roboto"/>
                <a:ea typeface="Roboto"/>
                <a:cs typeface="Roboto"/>
                <a:sym typeface="Roboto"/>
              </a:rPr>
              <a:t>Your full name</a:t>
            </a:r>
            <a:endParaRPr i="0" u="none" cap="none" strike="noStrike">
              <a:solidFill>
                <a:srgbClr val="5F6368"/>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i="0" lang="en" u="none" cap="none" strike="noStrike">
                <a:solidFill>
                  <a:srgbClr val="5F6368"/>
                </a:solidFill>
                <a:latin typeface="Roboto"/>
                <a:ea typeface="Roboto"/>
                <a:cs typeface="Roboto"/>
                <a:sym typeface="Roboto"/>
              </a:rPr>
              <a:t>Location sharing</a:t>
            </a:r>
            <a:endParaRPr i="0" u="none" cap="none" strike="noStrike">
              <a:solidFill>
                <a:srgbClr val="5F6368"/>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i="0" lang="en" u="none" cap="none" strike="noStrike">
                <a:solidFill>
                  <a:srgbClr val="5F6368"/>
                </a:solidFill>
                <a:latin typeface="Roboto"/>
                <a:ea typeface="Roboto"/>
                <a:cs typeface="Roboto"/>
                <a:sym typeface="Roboto"/>
              </a:rPr>
              <a:t>Any type of photograph (even of your pet!)</a:t>
            </a:r>
            <a:endParaRPr i="0" u="none" cap="none" strike="noStrike">
              <a:solidFill>
                <a:srgbClr val="5F6368"/>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i="0" lang="en" u="none" cap="none" strike="noStrike">
                <a:solidFill>
                  <a:srgbClr val="5F6368"/>
                </a:solidFill>
                <a:latin typeface="Roboto"/>
                <a:ea typeface="Roboto"/>
                <a:cs typeface="Roboto"/>
                <a:sym typeface="Roboto"/>
              </a:rPr>
              <a:t>Your current location (some phones have automatic GPS apps built in that may need to be turned off)</a:t>
            </a:r>
            <a:endParaRPr i="0" u="none" cap="none" strike="noStrike">
              <a:solidFill>
                <a:srgbClr val="5F6368"/>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i="0" lang="en" u="none" cap="none" strike="noStrike">
                <a:solidFill>
                  <a:srgbClr val="5F6368"/>
                </a:solidFill>
                <a:latin typeface="Roboto"/>
                <a:ea typeface="Roboto"/>
                <a:cs typeface="Roboto"/>
                <a:sym typeface="Roboto"/>
              </a:rPr>
              <a:t>Home or school address or the address of any of your family or friends</a:t>
            </a:r>
            <a:endParaRPr i="0" u="none" cap="none" strike="noStrike">
              <a:solidFill>
                <a:srgbClr val="5F6368"/>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i="0" lang="en" u="none" cap="none" strike="noStrike">
                <a:solidFill>
                  <a:srgbClr val="5F6368"/>
                </a:solidFill>
                <a:latin typeface="Roboto"/>
                <a:ea typeface="Roboto"/>
                <a:cs typeface="Roboto"/>
                <a:sym typeface="Roboto"/>
              </a:rPr>
              <a:t>Phone numbers</a:t>
            </a:r>
            <a:endParaRPr i="0" u="none" cap="none" strike="noStrike">
              <a:solidFill>
                <a:srgbClr val="5F6368"/>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i="0" lang="en" u="none" cap="none" strike="noStrike">
                <a:solidFill>
                  <a:srgbClr val="5F6368"/>
                </a:solidFill>
                <a:latin typeface="Roboto"/>
                <a:ea typeface="Roboto"/>
                <a:cs typeface="Roboto"/>
                <a:sym typeface="Roboto"/>
              </a:rPr>
              <a:t>Social Security number</a:t>
            </a:r>
            <a:endParaRPr i="0" u="none" cap="none" strike="noStrike">
              <a:solidFill>
                <a:srgbClr val="5F6368"/>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i="0" lang="en" u="none" cap="none" strike="noStrike">
                <a:solidFill>
                  <a:srgbClr val="5F6368"/>
                </a:solidFill>
                <a:latin typeface="Roboto"/>
                <a:ea typeface="Roboto"/>
                <a:cs typeface="Roboto"/>
                <a:sym typeface="Roboto"/>
              </a:rPr>
              <a:t>Passwords</a:t>
            </a:r>
            <a:endParaRPr i="0" u="none" cap="none" strike="noStrike">
              <a:solidFill>
                <a:srgbClr val="5F6368"/>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i="0" lang="en" u="none" cap="none" strike="noStrike">
                <a:solidFill>
                  <a:srgbClr val="5F6368"/>
                </a:solidFill>
                <a:latin typeface="Roboto"/>
                <a:ea typeface="Roboto"/>
                <a:cs typeface="Roboto"/>
                <a:sym typeface="Roboto"/>
              </a:rPr>
              <a:t>Names of family members</a:t>
            </a:r>
            <a:endParaRPr i="0" u="none" cap="none" strike="noStrike">
              <a:solidFill>
                <a:srgbClr val="5F6368"/>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i="0" lang="en" u="none" cap="none" strike="noStrike">
                <a:solidFill>
                  <a:srgbClr val="5F6368"/>
                </a:solidFill>
                <a:latin typeface="Roboto"/>
                <a:ea typeface="Roboto"/>
                <a:cs typeface="Roboto"/>
                <a:sym typeface="Roboto"/>
              </a:rPr>
              <a:t>Credit card numbers</a:t>
            </a:r>
            <a:endParaRPr i="0" u="none" cap="none" strike="noStrike">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c11fc265af_0_0"/>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How Predators Gain Entry</a:t>
            </a: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0"/>
          <p:cNvSpPr/>
          <p:nvPr/>
        </p:nvSpPr>
        <p:spPr>
          <a:xfrm>
            <a:off x="456525" y="976750"/>
            <a:ext cx="8004300" cy="3831300"/>
          </a:xfrm>
          <a:prstGeom prst="rect">
            <a:avLst/>
          </a:prstGeom>
          <a:noFill/>
          <a:ln>
            <a:noFill/>
          </a:ln>
        </p:spPr>
        <p:txBody>
          <a:bodyPr anchorCtr="0" anchor="t" bIns="19050" lIns="19050" spcFirstLastPara="1" rIns="19050" wrap="square" tIns="19050">
            <a:noAutofit/>
          </a:bodyPr>
          <a:lstStyle/>
          <a:p>
            <a:pPr indent="-330200" lvl="0" marL="457200" marR="0" rtl="0" algn="l">
              <a:lnSpc>
                <a:spcPct val="115000"/>
              </a:lnSpc>
              <a:spcBef>
                <a:spcPts val="0"/>
              </a:spcBef>
              <a:spcAft>
                <a:spcPts val="0"/>
              </a:spcAft>
              <a:buClr>
                <a:srgbClr val="434343"/>
              </a:buClr>
              <a:buSzPts val="1600"/>
              <a:buFont typeface="Roboto"/>
              <a:buChar char="●"/>
            </a:pPr>
            <a:r>
              <a:rPr lang="en" sz="1600">
                <a:solidFill>
                  <a:srgbClr val="434343"/>
                </a:solidFill>
                <a:latin typeface="Roboto"/>
                <a:ea typeface="Roboto"/>
                <a:cs typeface="Roboto"/>
                <a:sym typeface="Roboto"/>
              </a:rPr>
              <a:t>Apple/Android - Password check when downloading apps</a:t>
            </a:r>
            <a:endParaRPr sz="1600">
              <a:solidFill>
                <a:srgbClr val="434343"/>
              </a:solidFill>
              <a:latin typeface="Roboto"/>
              <a:ea typeface="Roboto"/>
              <a:cs typeface="Roboto"/>
              <a:sym typeface="Roboto"/>
            </a:endParaRPr>
          </a:p>
          <a:p>
            <a:pPr indent="-330200" lvl="0" marL="4572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2-Factor Authentication (2FA)</a:t>
            </a:r>
            <a:endParaRPr i="0" sz="1600" u="none" cap="none" strike="noStrike">
              <a:solidFill>
                <a:srgbClr val="434343"/>
              </a:solidFill>
              <a:latin typeface="Roboto"/>
              <a:ea typeface="Roboto"/>
              <a:cs typeface="Roboto"/>
              <a:sym typeface="Roboto"/>
            </a:endParaRPr>
          </a:p>
          <a:p>
            <a:pPr indent="-330200" lvl="0" marL="4572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Cover for the webcam (laptops)</a:t>
            </a:r>
            <a:endParaRPr i="0" sz="1600" u="none" cap="none" strike="noStrike">
              <a:solidFill>
                <a:srgbClr val="434343"/>
              </a:solidFill>
              <a:latin typeface="Roboto"/>
              <a:ea typeface="Roboto"/>
              <a:cs typeface="Roboto"/>
              <a:sym typeface="Roboto"/>
            </a:endParaRPr>
          </a:p>
          <a:p>
            <a:pPr indent="-330200" lvl="0" marL="4572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How to remove personal information from Google</a:t>
            </a:r>
            <a:endParaRPr i="0" sz="1600" u="none" cap="none" strike="noStrike">
              <a:solidFill>
                <a:srgbClr val="434343"/>
              </a:solidFill>
              <a:latin typeface="Roboto"/>
              <a:ea typeface="Roboto"/>
              <a:cs typeface="Roboto"/>
              <a:sym typeface="Roboto"/>
            </a:endParaRPr>
          </a:p>
          <a:p>
            <a:pPr indent="-330200" lvl="1" marL="914400" marR="0" rtl="0" algn="l">
              <a:lnSpc>
                <a:spcPct val="115000"/>
              </a:lnSpc>
              <a:spcBef>
                <a:spcPts val="0"/>
              </a:spcBef>
              <a:spcAft>
                <a:spcPts val="0"/>
              </a:spcAft>
              <a:buClr>
                <a:srgbClr val="434343"/>
              </a:buClr>
              <a:buSzPts val="1600"/>
              <a:buFont typeface="Roboto"/>
              <a:buChar char="○"/>
            </a:pPr>
            <a:r>
              <a:rPr i="0" lang="en" sz="1600" u="sng" cap="none" strike="noStrike">
                <a:solidFill>
                  <a:srgbClr val="434343"/>
                </a:solidFill>
                <a:latin typeface="Roboto"/>
                <a:ea typeface="Roboto"/>
                <a:cs typeface="Roboto"/>
                <a:sym typeface="Roboto"/>
                <a:hlinkClick r:id="rId3">
                  <a:extLst>
                    <a:ext uri="{A12FA001-AC4F-418D-AE19-62706E023703}">
                      <ahyp:hlinkClr val="tx"/>
                    </a:ext>
                  </a:extLst>
                </a:hlinkClick>
              </a:rPr>
              <a:t>https://support.google.com/websearch/troubleshooter/3111061#ts=2889054,2889099</a:t>
            </a:r>
            <a:endParaRPr i="0" sz="1600" u="none" cap="none" strike="noStrike">
              <a:solidFill>
                <a:srgbClr val="434343"/>
              </a:solidFill>
              <a:latin typeface="Roboto"/>
              <a:ea typeface="Roboto"/>
              <a:cs typeface="Roboto"/>
              <a:sym typeface="Roboto"/>
            </a:endParaRPr>
          </a:p>
          <a:p>
            <a:pPr indent="-330200" lvl="0" marL="4572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Phone</a:t>
            </a:r>
            <a:endParaRPr i="0" sz="1600" u="none" cap="none" strike="noStrike">
              <a:solidFill>
                <a:srgbClr val="434343"/>
              </a:solidFill>
              <a:latin typeface="Roboto"/>
              <a:ea typeface="Roboto"/>
              <a:cs typeface="Roboto"/>
              <a:sym typeface="Roboto"/>
            </a:endParaRPr>
          </a:p>
          <a:p>
            <a:pPr indent="-330200" lvl="1" marL="9144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Location sharing</a:t>
            </a:r>
            <a:endParaRPr i="0" sz="1600" u="none" cap="none" strike="noStrike">
              <a:solidFill>
                <a:srgbClr val="434343"/>
              </a:solidFill>
              <a:latin typeface="Roboto"/>
              <a:ea typeface="Roboto"/>
              <a:cs typeface="Roboto"/>
              <a:sym typeface="Roboto"/>
            </a:endParaRPr>
          </a:p>
          <a:p>
            <a:pPr indent="-330200" lvl="1" marL="9144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Popular apps and sharing data</a:t>
            </a:r>
            <a:endParaRPr i="0" sz="1600" u="none" cap="none" strike="noStrike">
              <a:solidFill>
                <a:srgbClr val="434343"/>
              </a:solidFill>
              <a:latin typeface="Roboto"/>
              <a:ea typeface="Roboto"/>
              <a:cs typeface="Roboto"/>
              <a:sym typeface="Roboto"/>
            </a:endParaRPr>
          </a:p>
          <a:p>
            <a:pPr indent="-330200" lvl="0" marL="4572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Virus, safety software</a:t>
            </a:r>
            <a:endParaRPr i="0" sz="1600" u="none" cap="none" strike="noStrike">
              <a:solidFill>
                <a:srgbClr val="434343"/>
              </a:solidFill>
              <a:latin typeface="Roboto"/>
              <a:ea typeface="Roboto"/>
              <a:cs typeface="Roboto"/>
              <a:sym typeface="Roboto"/>
            </a:endParaRPr>
          </a:p>
          <a:p>
            <a:pPr indent="-330200" lvl="0" marL="4572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Lifelock - Identity Theft</a:t>
            </a:r>
            <a:endParaRPr i="0" sz="1600" u="none" cap="none" strike="noStrike">
              <a:solidFill>
                <a:srgbClr val="434343"/>
              </a:solidFill>
              <a:latin typeface="Roboto"/>
              <a:ea typeface="Roboto"/>
              <a:cs typeface="Roboto"/>
              <a:sym typeface="Roboto"/>
            </a:endParaRPr>
          </a:p>
          <a:p>
            <a:pPr indent="-330200" lvl="0" marL="4572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Emails</a:t>
            </a:r>
            <a:endParaRPr i="0" sz="1600" u="none" cap="none" strike="noStrike">
              <a:solidFill>
                <a:srgbClr val="434343"/>
              </a:solidFill>
              <a:latin typeface="Roboto"/>
              <a:ea typeface="Roboto"/>
              <a:cs typeface="Roboto"/>
              <a:sym typeface="Roboto"/>
            </a:endParaRPr>
          </a:p>
          <a:p>
            <a:pPr indent="-330200" lvl="1" marL="9144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Don’t open from those that you don’t know</a:t>
            </a:r>
            <a:endParaRPr i="0" sz="1600" u="none" cap="none" strike="noStrike">
              <a:solidFill>
                <a:srgbClr val="434343"/>
              </a:solidFill>
              <a:latin typeface="Roboto"/>
              <a:ea typeface="Roboto"/>
              <a:cs typeface="Roboto"/>
              <a:sym typeface="Roboto"/>
            </a:endParaRPr>
          </a:p>
          <a:p>
            <a:pPr indent="-330200" lvl="1" marL="914400" marR="0" rtl="0" algn="l">
              <a:lnSpc>
                <a:spcPct val="115000"/>
              </a:lnSpc>
              <a:spcBef>
                <a:spcPts val="0"/>
              </a:spcBef>
              <a:spcAft>
                <a:spcPts val="0"/>
              </a:spcAft>
              <a:buClr>
                <a:srgbClr val="434343"/>
              </a:buClr>
              <a:buSzPts val="1600"/>
              <a:buFont typeface="Roboto"/>
              <a:buChar char="○"/>
            </a:pPr>
            <a:r>
              <a:rPr i="0" lang="en" sz="1600" u="none" cap="none" strike="noStrike">
                <a:solidFill>
                  <a:srgbClr val="434343"/>
                </a:solidFill>
                <a:latin typeface="Roboto"/>
                <a:ea typeface="Roboto"/>
                <a:cs typeface="Roboto"/>
                <a:sym typeface="Roboto"/>
              </a:rPr>
              <a:t>Use Gmail, or other reputable email provider</a:t>
            </a:r>
            <a:endParaRPr i="0" sz="16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None/>
            </a:pPr>
            <a:r>
              <a:t/>
            </a:r>
            <a:endParaRPr i="0" sz="1600" u="none" cap="none" strike="noStrike">
              <a:solidFill>
                <a:srgbClr val="434343"/>
              </a:solidFill>
              <a:latin typeface="Roboto"/>
              <a:ea typeface="Roboto"/>
              <a:cs typeface="Roboto"/>
              <a:sym typeface="Roboto"/>
            </a:endParaRPr>
          </a:p>
        </p:txBody>
      </p:sp>
      <p:sp>
        <p:nvSpPr>
          <p:cNvPr id="518" name="Google Shape;518;p3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Additional Security Tips and Tools</a:t>
            </a:r>
            <a:endParaRPr b="1">
              <a:solidFill>
                <a:srgbClr val="4384F4"/>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c11fc265af_0_39"/>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Additional Resources</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c11fc265af_0_10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Other Apps to Be Aware Of</a:t>
            </a:r>
            <a:endParaRPr b="1">
              <a:solidFill>
                <a:srgbClr val="4384F4"/>
              </a:solidFill>
              <a:latin typeface="Roboto"/>
              <a:ea typeface="Roboto"/>
              <a:cs typeface="Roboto"/>
              <a:sym typeface="Roboto"/>
            </a:endParaRPr>
          </a:p>
        </p:txBody>
      </p:sp>
      <p:sp>
        <p:nvSpPr>
          <p:cNvPr id="529" name="Google Shape;529;gc11fc265af_0_102"/>
          <p:cNvSpPr txBox="1"/>
          <p:nvPr/>
        </p:nvSpPr>
        <p:spPr>
          <a:xfrm>
            <a:off x="456525" y="958700"/>
            <a:ext cx="8308800" cy="3946800"/>
          </a:xfrm>
          <a:prstGeom prst="rect">
            <a:avLst/>
          </a:prstGeom>
          <a:noFill/>
          <a:ln>
            <a:noFill/>
          </a:ln>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Snapchat</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Messages disappear, Location tracking on by default</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Tik Tok and similar apps</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Chat-based apps</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Chatspin, Chat Master, Among Us, Kik</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Social Media</a:t>
            </a:r>
            <a:endParaRPr sz="1800">
              <a:solidFill>
                <a:srgbClr val="5F6368"/>
              </a:solidFill>
              <a:latin typeface="Roboto"/>
              <a:ea typeface="Roboto"/>
              <a:cs typeface="Roboto"/>
              <a:sym typeface="Roboto"/>
            </a:endParaRPr>
          </a:p>
          <a:p>
            <a:pPr indent="-342900" lvl="1" marL="9144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Facebook, Instagram, Ask.fm</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Twitch and other live broadcasting apps</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b="1" lang="en" sz="1800">
                <a:solidFill>
                  <a:srgbClr val="5F6368"/>
                </a:solidFill>
                <a:latin typeface="Roboto"/>
                <a:ea typeface="Roboto"/>
                <a:cs typeface="Roboto"/>
                <a:sym typeface="Roboto"/>
              </a:rPr>
              <a:t>Use the security setting to need approval to install an app.  </a:t>
            </a:r>
            <a:endParaRPr b="1"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There are too many apps to list and new ones are being created all the time</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Must keep on top of the latest</a:t>
            </a:r>
            <a:endParaRPr sz="1800">
              <a:solidFill>
                <a:srgbClr val="5F6368"/>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cxnSp>
        <p:nvCxnSpPr>
          <p:cNvPr id="534" name="Google Shape;534;p31"/>
          <p:cNvCxnSpPr/>
          <p:nvPr/>
        </p:nvCxnSpPr>
        <p:spPr>
          <a:xfrm>
            <a:off x="9445616" y="444544"/>
            <a:ext cx="0" cy="4619400"/>
          </a:xfrm>
          <a:prstGeom prst="straightConnector1">
            <a:avLst/>
          </a:prstGeom>
          <a:noFill/>
          <a:ln cap="flat" cmpd="sng" w="9525">
            <a:solidFill>
              <a:srgbClr val="CCCCCC"/>
            </a:solidFill>
            <a:prstDash val="solid"/>
            <a:round/>
            <a:headEnd len="sm" w="sm" type="none"/>
            <a:tailEnd len="sm" w="sm" type="none"/>
          </a:ln>
        </p:spPr>
      </p:cxnSp>
      <p:graphicFrame>
        <p:nvGraphicFramePr>
          <p:cNvPr id="535" name="Google Shape;535;p31"/>
          <p:cNvGraphicFramePr/>
          <p:nvPr/>
        </p:nvGraphicFramePr>
        <p:xfrm>
          <a:off x="371250" y="1789700"/>
          <a:ext cx="3000000" cy="3000000"/>
        </p:xfrm>
        <a:graphic>
          <a:graphicData uri="http://schemas.openxmlformats.org/drawingml/2006/table">
            <a:tbl>
              <a:tblPr>
                <a:noFill/>
                <a:tableStyleId>{3EE31895-0FE3-4748-8A69-39A42C0C6487}</a:tableStyleId>
              </a:tblPr>
              <a:tblGrid>
                <a:gridCol w="2800500"/>
                <a:gridCol w="2800500"/>
                <a:gridCol w="2800500"/>
              </a:tblGrid>
              <a:tr h="611450">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Stay involved, Lea</a:t>
                      </a:r>
                      <a:r>
                        <a:rPr b="1" lang="en" sz="1600">
                          <a:solidFill>
                            <a:srgbClr val="4285F4"/>
                          </a:solidFill>
                          <a:latin typeface="Roboto"/>
                          <a:ea typeface="Roboto"/>
                          <a:cs typeface="Roboto"/>
                          <a:sym typeface="Roboto"/>
                        </a:rPr>
                        <a:t>rn, Join In</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Keep their information private</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Stay safe on the move</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694725">
                <a:tc>
                  <a:txBody>
                    <a:bodyPr/>
                    <a:lstStyle/>
                    <a:p>
                      <a:pPr indent="0" lvl="0" marL="0" marR="0" rtl="0" algn="l">
                        <a:lnSpc>
                          <a:spcPct val="130000"/>
                        </a:lnSpc>
                        <a:spcBef>
                          <a:spcPts val="0"/>
                        </a:spcBef>
                        <a:spcAft>
                          <a:spcPts val="0"/>
                        </a:spcAft>
                        <a:buClr>
                          <a:srgbClr val="000000"/>
                        </a:buClr>
                        <a:buSzPts val="1100"/>
                        <a:buFont typeface="Arial"/>
                        <a:buNone/>
                      </a:pPr>
                      <a:r>
                        <a:rPr lang="en" sz="1200" u="none" cap="none" strike="noStrike">
                          <a:solidFill>
                            <a:srgbClr val="5F6368"/>
                          </a:solidFill>
                          <a:latin typeface="Roboto"/>
                          <a:ea typeface="Roboto"/>
                          <a:cs typeface="Roboto"/>
                          <a:sym typeface="Roboto"/>
                        </a:rPr>
                        <a:t>Keep talking and stay interested in what they’re doing. Don’t be afraid to bring up challenging issues like sexting, pornography and cyberbullying. It could be embarrassing, but you’ll both benefit from the subjects being out in the open.</a:t>
                      </a:r>
                      <a:endParaRPr sz="1200" u="none" cap="none" strike="noStrike">
                        <a:solidFill>
                          <a:srgbClr val="5F6368"/>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30000"/>
                        </a:lnSpc>
                        <a:spcBef>
                          <a:spcPts val="0"/>
                        </a:spcBef>
                        <a:spcAft>
                          <a:spcPts val="0"/>
                        </a:spcAft>
                        <a:buClr>
                          <a:schemeClr val="accent2"/>
                        </a:buClr>
                        <a:buSzPts val="1100"/>
                        <a:buFont typeface="Arial"/>
                        <a:buNone/>
                      </a:pPr>
                      <a:r>
                        <a:rPr lang="en" sz="1200" u="none" cap="none" strike="noStrike">
                          <a:solidFill>
                            <a:srgbClr val="5F6368"/>
                          </a:solidFill>
                          <a:latin typeface="Roboto"/>
                          <a:ea typeface="Roboto"/>
                          <a:cs typeface="Roboto"/>
                          <a:sym typeface="Roboto"/>
                        </a:rPr>
                        <a:t>Your child can set privacy settings on most social networking sites so that only close friends can search for them, tag them in a photograph or share what they’ve posted.</a:t>
                      </a:r>
                      <a:endParaRPr sz="1200" u="none" cap="none" strike="noStrike">
                        <a:solidFill>
                          <a:srgbClr val="5F6368"/>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30000"/>
                        </a:lnSpc>
                        <a:spcBef>
                          <a:spcPts val="0"/>
                        </a:spcBef>
                        <a:spcAft>
                          <a:spcPts val="0"/>
                        </a:spcAft>
                        <a:buClr>
                          <a:schemeClr val="accent2"/>
                        </a:buClr>
                        <a:buSzPts val="1100"/>
                        <a:buFont typeface="Arial"/>
                        <a:buNone/>
                      </a:pPr>
                      <a:r>
                        <a:rPr lang="en" sz="1200" u="none" cap="none" strike="noStrike">
                          <a:solidFill>
                            <a:srgbClr val="5F6368"/>
                          </a:solidFill>
                          <a:latin typeface="Roboto"/>
                          <a:ea typeface="Roboto"/>
                          <a:cs typeface="Roboto"/>
                          <a:sym typeface="Roboto"/>
                        </a:rPr>
                        <a:t>Use safe settings on all mobile devices but be aware that if your child is accessing the internet using public WiFi, filters to block inappropriate content may not be active. </a:t>
                      </a:r>
                      <a:endParaRPr sz="1200" u="none" cap="none" strike="noStrike">
                        <a:solidFill>
                          <a:srgbClr val="5F6368"/>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36" name="Google Shape;536;p31"/>
          <p:cNvSpPr txBox="1"/>
          <p:nvPr>
            <p:ph idx="4294967295"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sz="2400">
                <a:solidFill>
                  <a:srgbClr val="4384F4"/>
                </a:solidFill>
                <a:latin typeface="Roboto"/>
                <a:ea typeface="Roboto"/>
                <a:cs typeface="Roboto"/>
                <a:sym typeface="Roboto"/>
              </a:rPr>
              <a:t>Tips for Parents</a:t>
            </a:r>
            <a:endParaRPr sz="2400">
              <a:solidFill>
                <a:srgbClr val="4384F4"/>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cxnSp>
        <p:nvCxnSpPr>
          <p:cNvPr id="541" name="Google Shape;541;p32"/>
          <p:cNvCxnSpPr/>
          <p:nvPr/>
        </p:nvCxnSpPr>
        <p:spPr>
          <a:xfrm>
            <a:off x="9445616" y="444544"/>
            <a:ext cx="0" cy="4619400"/>
          </a:xfrm>
          <a:prstGeom prst="straightConnector1">
            <a:avLst/>
          </a:prstGeom>
          <a:noFill/>
          <a:ln cap="flat" cmpd="sng" w="9525">
            <a:solidFill>
              <a:srgbClr val="CCCCCC"/>
            </a:solidFill>
            <a:prstDash val="solid"/>
            <a:round/>
            <a:headEnd len="sm" w="sm" type="none"/>
            <a:tailEnd len="sm" w="sm" type="none"/>
          </a:ln>
        </p:spPr>
      </p:cxnSp>
      <p:graphicFrame>
        <p:nvGraphicFramePr>
          <p:cNvPr id="542" name="Google Shape;542;p32"/>
          <p:cNvGraphicFramePr/>
          <p:nvPr/>
        </p:nvGraphicFramePr>
        <p:xfrm>
          <a:off x="371250" y="1789700"/>
          <a:ext cx="3000000" cy="3000000"/>
        </p:xfrm>
        <a:graphic>
          <a:graphicData uri="http://schemas.openxmlformats.org/drawingml/2006/table">
            <a:tbl>
              <a:tblPr>
                <a:noFill/>
                <a:tableStyleId>{3EE31895-0FE3-4748-8A69-39A42C0C6487}</a:tableStyleId>
              </a:tblPr>
              <a:tblGrid>
                <a:gridCol w="2800500"/>
                <a:gridCol w="2800500"/>
                <a:gridCol w="2800500"/>
              </a:tblGrid>
              <a:tr h="519600">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Be responsible</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Talk about online reputation</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600" u="none" cap="none" strike="noStrike">
                          <a:solidFill>
                            <a:srgbClr val="4285F4"/>
                          </a:solidFill>
                          <a:latin typeface="Roboto"/>
                          <a:ea typeface="Roboto"/>
                          <a:cs typeface="Roboto"/>
                          <a:sym typeface="Roboto"/>
                        </a:rPr>
                        <a:t>Show you trust them</a:t>
                      </a:r>
                      <a:endParaRPr b="1" sz="1600" u="none" cap="none" strike="noStrike">
                        <a:solidFill>
                          <a:srgbClr val="4285F4"/>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marR="0" rtl="0" algn="l">
                        <a:lnSpc>
                          <a:spcPct val="130000"/>
                        </a:lnSpc>
                        <a:spcBef>
                          <a:spcPts val="0"/>
                        </a:spcBef>
                        <a:spcAft>
                          <a:spcPts val="0"/>
                        </a:spcAft>
                        <a:buClr>
                          <a:srgbClr val="000000"/>
                        </a:buClr>
                        <a:buSzPts val="1100"/>
                        <a:buFont typeface="Arial"/>
                        <a:buNone/>
                      </a:pPr>
                      <a:r>
                        <a:rPr lang="en" sz="1200" u="none" cap="none" strike="noStrike">
                          <a:solidFill>
                            <a:srgbClr val="5F6368"/>
                          </a:solidFill>
                          <a:latin typeface="Roboto"/>
                          <a:ea typeface="Roboto"/>
                          <a:cs typeface="Roboto"/>
                          <a:sym typeface="Roboto"/>
                        </a:rPr>
                        <a:t>Talk to your teenager about being responsible when they’re online. Children often feel they can say things online that they wouldn’t say face-to-face. Teach them to always have respect for themselves and others online.</a:t>
                      </a:r>
                      <a:endParaRPr sz="1200" u="none" cap="none" strike="noStrike">
                        <a:solidFill>
                          <a:srgbClr val="5F6368"/>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30000"/>
                        </a:lnSpc>
                        <a:spcBef>
                          <a:spcPts val="0"/>
                        </a:spcBef>
                        <a:spcAft>
                          <a:spcPts val="0"/>
                        </a:spcAft>
                        <a:buClr>
                          <a:schemeClr val="accent2"/>
                        </a:buClr>
                        <a:buSzPts val="1100"/>
                        <a:buFont typeface="Arial"/>
                        <a:buNone/>
                      </a:pPr>
                      <a:r>
                        <a:rPr lang="en" sz="1200" u="none" cap="none" strike="noStrike">
                          <a:solidFill>
                            <a:srgbClr val="5F6368"/>
                          </a:solidFill>
                          <a:latin typeface="Roboto"/>
                          <a:ea typeface="Roboto"/>
                          <a:cs typeface="Roboto"/>
                          <a:sym typeface="Roboto"/>
                        </a:rPr>
                        <a:t>Let them know that anything they upload, email or message could stay around forever online. Remind them they should only do things online that they wouldn’t mind you, their teacher or a future employer seeing. Get them to think about creating a positive digital footprint.</a:t>
                      </a:r>
                      <a:endParaRPr sz="1200" u="none" cap="none" strike="noStrike">
                        <a:solidFill>
                          <a:srgbClr val="5F6368"/>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30000"/>
                        </a:lnSpc>
                        <a:spcBef>
                          <a:spcPts val="0"/>
                        </a:spcBef>
                        <a:spcAft>
                          <a:spcPts val="0"/>
                        </a:spcAft>
                        <a:buClr>
                          <a:schemeClr val="accent2"/>
                        </a:buClr>
                        <a:buSzPts val="1100"/>
                        <a:buFont typeface="Arial"/>
                        <a:buNone/>
                      </a:pPr>
                      <a:r>
                        <a:rPr lang="en" sz="1200" u="none" cap="none" strike="noStrike">
                          <a:solidFill>
                            <a:srgbClr val="5F6368"/>
                          </a:solidFill>
                          <a:latin typeface="Roboto"/>
                          <a:ea typeface="Roboto"/>
                          <a:cs typeface="Roboto"/>
                          <a:sym typeface="Roboto"/>
                        </a:rPr>
                        <a:t>If you can afford to, give them a small allowance that they can use for spending online so they can download apps, music and films for themselves, from places you agree together.</a:t>
                      </a:r>
                      <a:endParaRPr sz="1200" u="none" cap="none" strike="noStrike">
                        <a:solidFill>
                          <a:srgbClr val="5F6368"/>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43" name="Google Shape;543;p32"/>
          <p:cNvSpPr txBox="1"/>
          <p:nvPr>
            <p:ph idx="4294967295"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sz="2400">
                <a:solidFill>
                  <a:srgbClr val="4384F4"/>
                </a:solidFill>
                <a:latin typeface="Roboto"/>
                <a:ea typeface="Roboto"/>
                <a:cs typeface="Roboto"/>
                <a:sym typeface="Roboto"/>
              </a:rPr>
              <a:t>Tips for Parents</a:t>
            </a:r>
            <a:endParaRPr sz="2400">
              <a:solidFill>
                <a:srgbClr val="4384F4"/>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3"/>
          <p:cNvSpPr/>
          <p:nvPr/>
        </p:nvSpPr>
        <p:spPr>
          <a:xfrm>
            <a:off x="918525" y="884838"/>
            <a:ext cx="6741600" cy="36501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A teenage girl (15) sent my son’s cousin (16) a very inappropriate video.  He sent it to my son (13) and other kids.  My son deleted the video but didn’t tell me at first.  Soon the video went viral in the school.  The girl’s parents found out and called the police.  The detective said he has a huge pile of similar cases on his desk and can’t get to them all.  The son was cleared but his cousin may get in real trouble for distributing child pornography.  </a:t>
            </a:r>
            <a:endParaRPr b="0" i="0" sz="1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My 12yo daughter was getting a few messages from guys in their 20’s on snapchat.  These were friends of friends.  One kept bugging her for the Netflix/Amazon passwords.  Others asked borderline questions like what time does she go to bed and when does she go to the library.  She didn’t respond and we blocked them.  We have had lots of talks about social media safety</a:t>
            </a:r>
            <a:endParaRPr b="0" i="0" sz="1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Lots of periodic checks on their phones.  We have a no-shaming policy at our house.  No screen time and everything is off by 8pm.  2 hour time limit.  The rule is we can check at any time and we always have their passwords.  But most important is real discussion about the impact of social media.  We really talk with them about when it can be harmful, what should set off a red flag, what you should never do since you can’t take it back, and respect of yourself and others.  </a:t>
            </a:r>
            <a:endParaRPr b="0" i="0" sz="1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This is difficult with ever-changing new apps and trends.  We do random phone checks regularly.  We didn’t know Snapchat had a location tracking feature until one of our boys was being followed by a young girl!</a:t>
            </a:r>
            <a:endParaRPr b="0" i="0" sz="1100" u="none" cap="none" strike="noStrike">
              <a:solidFill>
                <a:srgbClr val="000000"/>
              </a:solidFill>
              <a:latin typeface="Roboto"/>
              <a:ea typeface="Roboto"/>
              <a:cs typeface="Roboto"/>
              <a:sym typeface="Roboto"/>
            </a:endParaRPr>
          </a:p>
        </p:txBody>
      </p:sp>
      <p:sp>
        <p:nvSpPr>
          <p:cNvPr id="549" name="Google Shape;549;p3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Real Parent Stories</a:t>
            </a:r>
            <a:endParaRPr b="1">
              <a:solidFill>
                <a:srgbClr val="4384F4"/>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5"/>
          <p:cNvSpPr/>
          <p:nvPr/>
        </p:nvSpPr>
        <p:spPr>
          <a:xfrm>
            <a:off x="918525" y="1301675"/>
            <a:ext cx="6512100" cy="26943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Clr>
                <a:srgbClr val="000000"/>
              </a:buClr>
              <a:buSzPts val="3600"/>
              <a:buFont typeface="Arial"/>
              <a:buNone/>
            </a:pPr>
            <a:r>
              <a:rPr b="1" i="0" lang="en" sz="3600" u="none" cap="none" strike="noStrike">
                <a:solidFill>
                  <a:srgbClr val="434343"/>
                </a:solidFill>
                <a:latin typeface="Roboto"/>
                <a:ea typeface="Roboto"/>
                <a:cs typeface="Roboto"/>
                <a:sym typeface="Roboto"/>
              </a:rPr>
              <a:t>“</a:t>
            </a:r>
            <a:r>
              <a:rPr b="0" i="0" lang="en" sz="1800" u="none" cap="none" strike="noStrike">
                <a:solidFill>
                  <a:srgbClr val="434343"/>
                </a:solidFill>
                <a:latin typeface="Roboto"/>
                <a:ea typeface="Roboto"/>
                <a:cs typeface="Roboto"/>
                <a:sym typeface="Roboto"/>
              </a:rPr>
              <a:t>At the end of the day, no law or regulation can take the place of parental engagement and guidance.  Companies, parents, teachers, civil society groups and policymakers must work together in a cooperative and collaborative way to address specific challenges that minors face online and to promote best practices for online safety.</a:t>
            </a:r>
            <a:r>
              <a:rPr b="1" i="0" lang="en" sz="3600" u="none" cap="none" strike="noStrike">
                <a:solidFill>
                  <a:srgbClr val="434343"/>
                </a:solidFill>
                <a:latin typeface="Roboto"/>
                <a:ea typeface="Roboto"/>
                <a:cs typeface="Roboto"/>
                <a:sym typeface="Roboto"/>
              </a:rPr>
              <a:t>“</a:t>
            </a:r>
            <a:endParaRPr b="1" i="0" sz="3600" u="none" cap="none" strike="noStrike">
              <a:solidFill>
                <a:srgbClr val="434343"/>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c3cc0e4c8f_0_10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Important Resources</a:t>
            </a:r>
            <a:endParaRPr b="1">
              <a:solidFill>
                <a:srgbClr val="4384F4"/>
              </a:solidFill>
              <a:latin typeface="Roboto"/>
              <a:ea typeface="Roboto"/>
              <a:cs typeface="Roboto"/>
              <a:sym typeface="Roboto"/>
            </a:endParaRPr>
          </a:p>
        </p:txBody>
      </p:sp>
      <p:sp>
        <p:nvSpPr>
          <p:cNvPr id="560" name="Google Shape;560;gc3cc0e4c8f_0_108"/>
          <p:cNvSpPr txBox="1"/>
          <p:nvPr/>
        </p:nvSpPr>
        <p:spPr>
          <a:xfrm>
            <a:off x="456525" y="958700"/>
            <a:ext cx="8308800" cy="39468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5F6368"/>
              </a:buClr>
              <a:buSzPts val="2000"/>
              <a:buFont typeface="Roboto"/>
              <a:buChar char="●"/>
            </a:pPr>
            <a:r>
              <a:rPr lang="en" sz="1600" u="sng">
                <a:solidFill>
                  <a:schemeClr val="accent5"/>
                </a:solidFill>
                <a:latin typeface="Roboto"/>
                <a:ea typeface="Roboto"/>
                <a:cs typeface="Roboto"/>
                <a:sym typeface="Roboto"/>
                <a:hlinkClick r:id="rId3">
                  <a:extLst>
                    <a:ext uri="{A12FA001-AC4F-418D-AE19-62706E023703}">
                      <ahyp:hlinkClr val="tx"/>
                    </a:ext>
                  </a:extLst>
                </a:hlinkClick>
              </a:rPr>
              <a:t>https://beinternetawesome.withgoogle.com/en_us/</a:t>
            </a:r>
            <a:endParaRPr sz="1600">
              <a:solidFill>
                <a:srgbClr val="5F6368"/>
              </a:solidFill>
              <a:latin typeface="Roboto"/>
              <a:ea typeface="Roboto"/>
              <a:cs typeface="Roboto"/>
              <a:sym typeface="Roboto"/>
            </a:endParaRPr>
          </a:p>
          <a:p>
            <a:pPr indent="-355600" lvl="0" marL="457200" rtl="0" algn="l">
              <a:lnSpc>
                <a:spcPct val="150000"/>
              </a:lnSpc>
              <a:spcBef>
                <a:spcPts val="0"/>
              </a:spcBef>
              <a:spcAft>
                <a:spcPts val="0"/>
              </a:spcAft>
              <a:buClr>
                <a:srgbClr val="5F6368"/>
              </a:buClr>
              <a:buSzPts val="2000"/>
              <a:buFont typeface="Roboto"/>
              <a:buChar char="●"/>
            </a:pPr>
            <a:r>
              <a:rPr lang="en" sz="1600" u="sng">
                <a:solidFill>
                  <a:schemeClr val="accent5"/>
                </a:solidFill>
                <a:latin typeface="Roboto"/>
                <a:ea typeface="Roboto"/>
                <a:cs typeface="Roboto"/>
                <a:sym typeface="Roboto"/>
                <a:hlinkClick r:id="rId4">
                  <a:extLst>
                    <a:ext uri="{A12FA001-AC4F-418D-AE19-62706E023703}">
                      <ahyp:hlinkClr val="tx"/>
                    </a:ext>
                  </a:extLst>
                </a:hlinkClick>
              </a:rPr>
              <a:t>https://safety.google/</a:t>
            </a:r>
            <a:endParaRPr sz="1600">
              <a:solidFill>
                <a:srgbClr val="5F6368"/>
              </a:solidFill>
              <a:latin typeface="Roboto"/>
              <a:ea typeface="Roboto"/>
              <a:cs typeface="Roboto"/>
              <a:sym typeface="Roboto"/>
            </a:endParaRPr>
          </a:p>
          <a:p>
            <a:pPr indent="-355600" lvl="0" marL="457200" rtl="0" algn="l">
              <a:lnSpc>
                <a:spcPct val="150000"/>
              </a:lnSpc>
              <a:spcBef>
                <a:spcPts val="0"/>
              </a:spcBef>
              <a:spcAft>
                <a:spcPts val="0"/>
              </a:spcAft>
              <a:buClr>
                <a:srgbClr val="5F6368"/>
              </a:buClr>
              <a:buSzPts val="2000"/>
              <a:buFont typeface="Roboto"/>
              <a:buChar char="●"/>
            </a:pPr>
            <a:r>
              <a:rPr lang="en" sz="1600" u="sng">
                <a:solidFill>
                  <a:schemeClr val="accent5"/>
                </a:solidFill>
                <a:latin typeface="Roboto"/>
                <a:ea typeface="Roboto"/>
                <a:cs typeface="Roboto"/>
                <a:sym typeface="Roboto"/>
                <a:hlinkClick r:id="rId5">
                  <a:extLst>
                    <a:ext uri="{A12FA001-AC4F-418D-AE19-62706E023703}">
                      <ahyp:hlinkClr val="tx"/>
                    </a:ext>
                  </a:extLst>
                </a:hlinkClick>
              </a:rPr>
              <a:t>https://www.internetmatters.org/advice/14plus/</a:t>
            </a:r>
            <a:endParaRPr sz="1600">
              <a:solidFill>
                <a:srgbClr val="5F6368"/>
              </a:solidFill>
              <a:latin typeface="Roboto"/>
              <a:ea typeface="Roboto"/>
              <a:cs typeface="Roboto"/>
              <a:sym typeface="Roboto"/>
            </a:endParaRPr>
          </a:p>
          <a:p>
            <a:pPr indent="-355600" lvl="0" marL="457200" rtl="0" algn="l">
              <a:lnSpc>
                <a:spcPct val="150000"/>
              </a:lnSpc>
              <a:spcBef>
                <a:spcPts val="0"/>
              </a:spcBef>
              <a:spcAft>
                <a:spcPts val="0"/>
              </a:spcAft>
              <a:buClr>
                <a:srgbClr val="5F6368"/>
              </a:buClr>
              <a:buSzPts val="2000"/>
              <a:buFont typeface="Roboto"/>
              <a:buChar char="●"/>
            </a:pPr>
            <a:r>
              <a:rPr lang="en" sz="1600" u="sng">
                <a:solidFill>
                  <a:schemeClr val="accent5"/>
                </a:solidFill>
                <a:latin typeface="Roboto"/>
                <a:ea typeface="Roboto"/>
                <a:cs typeface="Roboto"/>
                <a:sym typeface="Roboto"/>
                <a:hlinkClick r:id="rId6">
                  <a:extLst>
                    <a:ext uri="{A12FA001-AC4F-418D-AE19-62706E023703}">
                      <ahyp:hlinkClr val="tx"/>
                    </a:ext>
                  </a:extLst>
                </a:hlinkClick>
              </a:rPr>
              <a:t>https://www.internetmatters.org/resources/monitoring-apps-parents-guide/</a:t>
            </a:r>
            <a:endParaRPr sz="1600">
              <a:solidFill>
                <a:srgbClr val="5F6368"/>
              </a:solidFill>
              <a:latin typeface="Roboto"/>
              <a:ea typeface="Roboto"/>
              <a:cs typeface="Roboto"/>
              <a:sym typeface="Roboto"/>
            </a:endParaRPr>
          </a:p>
          <a:p>
            <a:pPr indent="-355600" lvl="0" marL="457200" rtl="0" algn="l">
              <a:lnSpc>
                <a:spcPct val="150000"/>
              </a:lnSpc>
              <a:spcBef>
                <a:spcPts val="0"/>
              </a:spcBef>
              <a:spcAft>
                <a:spcPts val="0"/>
              </a:spcAft>
              <a:buClr>
                <a:srgbClr val="5F6368"/>
              </a:buClr>
              <a:buSzPts val="2000"/>
              <a:buFont typeface="Roboto"/>
              <a:buChar char="●"/>
            </a:pPr>
            <a:r>
              <a:rPr lang="en" sz="1600" u="sng">
                <a:solidFill>
                  <a:schemeClr val="accent5"/>
                </a:solidFill>
                <a:latin typeface="Roboto"/>
                <a:ea typeface="Roboto"/>
                <a:cs typeface="Roboto"/>
                <a:sym typeface="Roboto"/>
                <a:hlinkClick r:id="rId7">
                  <a:extLst>
                    <a:ext uri="{A12FA001-AC4F-418D-AE19-62706E023703}">
                      <ahyp:hlinkClr val="tx"/>
                    </a:ext>
                  </a:extLst>
                </a:hlinkClick>
              </a:rPr>
              <a:t>https://nationalonlinesafety.com/</a:t>
            </a:r>
            <a:r>
              <a:rPr lang="en" sz="1600">
                <a:solidFill>
                  <a:srgbClr val="5F6368"/>
                </a:solidFill>
                <a:latin typeface="Roboto"/>
                <a:ea typeface="Roboto"/>
                <a:cs typeface="Roboto"/>
                <a:sym typeface="Roboto"/>
              </a:rPr>
              <a:t> </a:t>
            </a:r>
            <a:r>
              <a:rPr lang="en" sz="1600">
                <a:solidFill>
                  <a:srgbClr val="434343"/>
                </a:solidFill>
                <a:latin typeface="Roboto"/>
                <a:ea typeface="Roboto"/>
                <a:cs typeface="Roboto"/>
                <a:sym typeface="Roboto"/>
              </a:rPr>
              <a:t>- Features guides to many popular apps/games</a:t>
            </a:r>
            <a:endParaRPr sz="1600">
              <a:solidFill>
                <a:srgbClr val="434343"/>
              </a:solidFill>
              <a:latin typeface="Roboto"/>
              <a:ea typeface="Roboto"/>
              <a:cs typeface="Roboto"/>
              <a:sym typeface="Roboto"/>
            </a:endParaRPr>
          </a:p>
          <a:p>
            <a:pPr indent="-355600" lvl="0" marL="457200" rtl="0" algn="l">
              <a:lnSpc>
                <a:spcPct val="150000"/>
              </a:lnSpc>
              <a:spcBef>
                <a:spcPts val="0"/>
              </a:spcBef>
              <a:spcAft>
                <a:spcPts val="0"/>
              </a:spcAft>
              <a:buClr>
                <a:srgbClr val="5F6368"/>
              </a:buClr>
              <a:buSzPts val="2000"/>
              <a:buFont typeface="Roboto"/>
              <a:buChar char="●"/>
            </a:pPr>
            <a:r>
              <a:rPr lang="en" sz="1600" u="sng">
                <a:solidFill>
                  <a:schemeClr val="accent5"/>
                </a:solidFill>
                <a:latin typeface="Roboto"/>
                <a:ea typeface="Roboto"/>
                <a:cs typeface="Roboto"/>
                <a:sym typeface="Roboto"/>
                <a:hlinkClick r:id="rId8">
                  <a:extLst>
                    <a:ext uri="{A12FA001-AC4F-418D-AE19-62706E023703}">
                      <ahyp:hlinkClr val="tx"/>
                    </a:ext>
                  </a:extLst>
                </a:hlinkClick>
              </a:rPr>
              <a:t>https://nationalonlinesafety.com/training</a:t>
            </a:r>
            <a:endParaRPr>
              <a:latin typeface="Roboto"/>
              <a:ea typeface="Roboto"/>
              <a:cs typeface="Roboto"/>
              <a:sym typeface="Roboto"/>
            </a:endParaRPr>
          </a:p>
          <a:p>
            <a:pPr indent="-368300" lvl="0" marL="457200" rtl="0" algn="l">
              <a:lnSpc>
                <a:spcPct val="150000"/>
              </a:lnSpc>
              <a:spcBef>
                <a:spcPts val="0"/>
              </a:spcBef>
              <a:spcAft>
                <a:spcPts val="0"/>
              </a:spcAft>
              <a:buClr>
                <a:srgbClr val="5F6368"/>
              </a:buClr>
              <a:buSzPts val="2200"/>
              <a:buFont typeface="Roboto"/>
              <a:buChar char="●"/>
            </a:pPr>
            <a:r>
              <a:rPr lang="en" sz="1600" u="sng">
                <a:solidFill>
                  <a:schemeClr val="hlink"/>
                </a:solidFill>
                <a:latin typeface="Roboto"/>
                <a:ea typeface="Roboto"/>
                <a:cs typeface="Roboto"/>
                <a:sym typeface="Roboto"/>
                <a:hlinkClick r:id="rId9"/>
              </a:rPr>
              <a:t>https://smartsocial.com/app-guide-parents-teachers/</a:t>
            </a:r>
            <a:endParaRPr sz="2200">
              <a:solidFill>
                <a:srgbClr val="5F6368"/>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c3cc0e4c8f_0_9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Use Technology for Good</a:t>
            </a:r>
            <a:endParaRPr b="1">
              <a:solidFill>
                <a:srgbClr val="4384F4"/>
              </a:solidFill>
              <a:latin typeface="Roboto"/>
              <a:ea typeface="Roboto"/>
              <a:cs typeface="Roboto"/>
              <a:sym typeface="Roboto"/>
            </a:endParaRPr>
          </a:p>
        </p:txBody>
      </p:sp>
      <p:sp>
        <p:nvSpPr>
          <p:cNvPr id="566" name="Google Shape;566;gc3cc0e4c8f_0_97"/>
          <p:cNvSpPr txBox="1"/>
          <p:nvPr/>
        </p:nvSpPr>
        <p:spPr>
          <a:xfrm>
            <a:off x="344500" y="1117275"/>
            <a:ext cx="4648500" cy="3788100"/>
          </a:xfrm>
          <a:prstGeom prst="rect">
            <a:avLst/>
          </a:prstGeom>
          <a:noFill/>
          <a:ln>
            <a:noFill/>
          </a:ln>
        </p:spPr>
        <p:txBody>
          <a:bodyPr anchorCtr="0" anchor="t" bIns="91425" lIns="91425" spcFirstLastPara="1" rIns="91425" wrap="square" tIns="91425">
            <a:noAutofit/>
          </a:bodyPr>
          <a:lstStyle/>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Don’t be afraid of technology</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We need software developers, graphics designers, story tellers</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Many learn young</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Use the technology for good</a:t>
            </a:r>
            <a:endParaRPr sz="1800">
              <a:solidFill>
                <a:srgbClr val="5F6368"/>
              </a:solidFill>
              <a:latin typeface="Roboto"/>
              <a:ea typeface="Roboto"/>
              <a:cs typeface="Roboto"/>
              <a:sym typeface="Roboto"/>
            </a:endParaRPr>
          </a:p>
          <a:p>
            <a:pPr indent="-342900" lvl="0" marL="457200" rtl="0" algn="l">
              <a:lnSpc>
                <a:spcPct val="130000"/>
              </a:lnSpc>
              <a:spcBef>
                <a:spcPts val="0"/>
              </a:spcBef>
              <a:spcAft>
                <a:spcPts val="0"/>
              </a:spcAft>
              <a:buClr>
                <a:srgbClr val="5F6368"/>
              </a:buClr>
              <a:buSzPts val="1800"/>
              <a:buFont typeface="Roboto"/>
              <a:buChar char="●"/>
            </a:pPr>
            <a:r>
              <a:rPr lang="en" sz="1800">
                <a:solidFill>
                  <a:srgbClr val="5F6368"/>
                </a:solidFill>
                <a:latin typeface="Roboto"/>
                <a:ea typeface="Roboto"/>
                <a:cs typeface="Roboto"/>
                <a:sym typeface="Roboto"/>
              </a:rPr>
              <a:t>Have a positive impact to the world around you </a:t>
            </a:r>
            <a:endParaRPr sz="1800">
              <a:solidFill>
                <a:srgbClr val="5F6368"/>
              </a:solidFill>
              <a:latin typeface="Roboto"/>
              <a:ea typeface="Roboto"/>
              <a:cs typeface="Roboto"/>
              <a:sym typeface="Roboto"/>
            </a:endParaRPr>
          </a:p>
        </p:txBody>
      </p:sp>
      <p:pic>
        <p:nvPicPr>
          <p:cNvPr id="567" name="Google Shape;567;gc3cc0e4c8f_0_97"/>
          <p:cNvPicPr preferRelativeResize="0"/>
          <p:nvPr/>
        </p:nvPicPr>
        <p:blipFill>
          <a:blip r:embed="rId3">
            <a:alphaModFix/>
          </a:blip>
          <a:stretch>
            <a:fillRect/>
          </a:stretch>
        </p:blipFill>
        <p:spPr>
          <a:xfrm>
            <a:off x="5047750" y="1117275"/>
            <a:ext cx="4096251" cy="2730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c3cc0e4c8f_0_11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rPr>
              <a:t>Use Technology for Good</a:t>
            </a:r>
            <a:endParaRPr b="1">
              <a:solidFill>
                <a:srgbClr val="4384F4"/>
              </a:solidFill>
            </a:endParaRPr>
          </a:p>
        </p:txBody>
      </p:sp>
      <p:pic>
        <p:nvPicPr>
          <p:cNvPr descr="A very cute Tik Tok video from Shilog &amp; Bros - showing how technology can be used for good and how important it is to help other people" id="573" name="Google Shape;573;gc3cc0e4c8f_0_117" title="Use Technology For Good">
            <a:hlinkClick r:id="rId3"/>
          </p:cNvPr>
          <p:cNvPicPr preferRelativeResize="0"/>
          <p:nvPr/>
        </p:nvPicPr>
        <p:blipFill>
          <a:blip r:embed="rId4">
            <a:alphaModFix/>
          </a:blip>
          <a:stretch>
            <a:fillRect/>
          </a:stretch>
        </p:blipFill>
        <p:spPr>
          <a:xfrm>
            <a:off x="1855725" y="980500"/>
            <a:ext cx="5276225" cy="395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
          <p:cNvSpPr/>
          <p:nvPr/>
        </p:nvSpPr>
        <p:spPr>
          <a:xfrm>
            <a:off x="918525" y="1301675"/>
            <a:ext cx="5611500" cy="2860500"/>
          </a:xfrm>
          <a:prstGeom prst="rect">
            <a:avLst/>
          </a:prstGeom>
          <a:noFill/>
          <a:ln>
            <a:noFill/>
          </a:ln>
        </p:spPr>
        <p:txBody>
          <a:bodyPr anchorCtr="0" anchor="t" bIns="19050" lIns="19050" spcFirstLastPara="1" rIns="19050" wrap="square" tIns="19050">
            <a:noAutofit/>
          </a:bodyPr>
          <a:lstStyle/>
          <a:p>
            <a:pPr indent="-330200" lvl="0" marL="457200" marR="0" rtl="0" algn="l">
              <a:lnSpc>
                <a:spcPct val="115000"/>
              </a:lnSpc>
              <a:spcBef>
                <a:spcPts val="0"/>
              </a:spcBef>
              <a:spcAft>
                <a:spcPts val="0"/>
              </a:spcAft>
              <a:buClr>
                <a:srgbClr val="000000"/>
              </a:buClr>
              <a:buSzPts val="1600"/>
              <a:buFont typeface="Roboto"/>
              <a:buChar char="●"/>
            </a:pPr>
            <a:r>
              <a:rPr i="0" lang="en" sz="1600" u="none" cap="none" strike="noStrike">
                <a:solidFill>
                  <a:srgbClr val="000000"/>
                </a:solidFill>
                <a:latin typeface="Roboto"/>
                <a:ea typeface="Roboto"/>
                <a:cs typeface="Roboto"/>
                <a:sym typeface="Roboto"/>
              </a:rPr>
              <a:t>Social Engineering</a:t>
            </a:r>
            <a:endParaRPr i="0" sz="1600" u="none" cap="none" strike="noStrike">
              <a:solidFill>
                <a:srgbClr val="000000"/>
              </a:solidFill>
              <a:latin typeface="Roboto"/>
              <a:ea typeface="Roboto"/>
              <a:cs typeface="Roboto"/>
              <a:sym typeface="Roboto"/>
            </a:endParaRPr>
          </a:p>
          <a:p>
            <a:pPr indent="-330200" lvl="0" marL="457200" marR="0" rtl="0" algn="l">
              <a:lnSpc>
                <a:spcPct val="115000"/>
              </a:lnSpc>
              <a:spcBef>
                <a:spcPts val="0"/>
              </a:spcBef>
              <a:spcAft>
                <a:spcPts val="0"/>
              </a:spcAft>
              <a:buClr>
                <a:srgbClr val="000000"/>
              </a:buClr>
              <a:buSzPts val="1600"/>
              <a:buFont typeface="Roboto"/>
              <a:buChar char="●"/>
            </a:pPr>
            <a:r>
              <a:rPr i="0" lang="en" sz="1600" u="none" cap="none" strike="noStrike">
                <a:solidFill>
                  <a:srgbClr val="000000"/>
                </a:solidFill>
                <a:latin typeface="Roboto"/>
                <a:ea typeface="Roboto"/>
                <a:cs typeface="Roboto"/>
                <a:sym typeface="Roboto"/>
              </a:rPr>
              <a:t>Phishing</a:t>
            </a:r>
            <a:endParaRPr i="0" sz="1600" u="none" cap="none" strike="noStrike">
              <a:solidFill>
                <a:srgbClr val="000000"/>
              </a:solidFill>
              <a:latin typeface="Roboto"/>
              <a:ea typeface="Roboto"/>
              <a:cs typeface="Roboto"/>
              <a:sym typeface="Roboto"/>
            </a:endParaRPr>
          </a:p>
          <a:p>
            <a:pPr indent="-330200" lvl="0" marL="457200" marR="0" rtl="0" algn="l">
              <a:lnSpc>
                <a:spcPct val="115000"/>
              </a:lnSpc>
              <a:spcBef>
                <a:spcPts val="0"/>
              </a:spcBef>
              <a:spcAft>
                <a:spcPts val="0"/>
              </a:spcAft>
              <a:buClr>
                <a:srgbClr val="000000"/>
              </a:buClr>
              <a:buSzPts val="1600"/>
              <a:buFont typeface="Roboto"/>
              <a:buChar char="●"/>
            </a:pPr>
            <a:r>
              <a:rPr i="0" lang="en" sz="1600" u="none" cap="none" strike="noStrike">
                <a:solidFill>
                  <a:srgbClr val="000000"/>
                </a:solidFill>
                <a:latin typeface="Roboto"/>
                <a:ea typeface="Roboto"/>
                <a:cs typeface="Roboto"/>
                <a:sym typeface="Roboto"/>
              </a:rPr>
              <a:t>Smishing</a:t>
            </a:r>
            <a:endParaRPr i="0" sz="1600" u="none" cap="none" strike="noStrike">
              <a:solidFill>
                <a:srgbClr val="000000"/>
              </a:solidFill>
              <a:latin typeface="Roboto"/>
              <a:ea typeface="Roboto"/>
              <a:cs typeface="Roboto"/>
              <a:sym typeface="Roboto"/>
            </a:endParaRPr>
          </a:p>
          <a:p>
            <a:pPr indent="-330200" lvl="0" marL="457200" marR="0" rtl="0" algn="l">
              <a:lnSpc>
                <a:spcPct val="115000"/>
              </a:lnSpc>
              <a:spcBef>
                <a:spcPts val="0"/>
              </a:spcBef>
              <a:spcAft>
                <a:spcPts val="0"/>
              </a:spcAft>
              <a:buClr>
                <a:srgbClr val="000000"/>
              </a:buClr>
              <a:buSzPts val="1600"/>
              <a:buFont typeface="Roboto"/>
              <a:buChar char="●"/>
            </a:pPr>
            <a:r>
              <a:rPr i="0" lang="en" sz="1600" u="none" cap="none" strike="noStrike">
                <a:solidFill>
                  <a:srgbClr val="000000"/>
                </a:solidFill>
                <a:latin typeface="Roboto"/>
                <a:ea typeface="Roboto"/>
                <a:cs typeface="Roboto"/>
                <a:sym typeface="Roboto"/>
              </a:rPr>
              <a:t>Vishing</a:t>
            </a:r>
            <a:endParaRPr i="0" sz="1600" u="none" cap="none" strike="noStrike">
              <a:solidFill>
                <a:srgbClr val="000000"/>
              </a:solidFill>
              <a:latin typeface="Roboto"/>
              <a:ea typeface="Roboto"/>
              <a:cs typeface="Roboto"/>
              <a:sym typeface="Roboto"/>
            </a:endParaRPr>
          </a:p>
          <a:p>
            <a:pPr indent="-330200" lvl="0" marL="457200" marR="0" rtl="0" algn="l">
              <a:lnSpc>
                <a:spcPct val="115000"/>
              </a:lnSpc>
              <a:spcBef>
                <a:spcPts val="0"/>
              </a:spcBef>
              <a:spcAft>
                <a:spcPts val="0"/>
              </a:spcAft>
              <a:buClr>
                <a:srgbClr val="000000"/>
              </a:buClr>
              <a:buSzPts val="1600"/>
              <a:buFont typeface="Roboto"/>
              <a:buChar char="●"/>
            </a:pPr>
            <a:r>
              <a:rPr i="0" lang="en" sz="1600" u="none" cap="none" strike="noStrike">
                <a:solidFill>
                  <a:srgbClr val="000000"/>
                </a:solidFill>
                <a:latin typeface="Roboto"/>
                <a:ea typeface="Roboto"/>
                <a:cs typeface="Roboto"/>
                <a:sym typeface="Roboto"/>
              </a:rPr>
              <a:t>Sadfishing</a:t>
            </a:r>
            <a:endParaRPr i="0" sz="1600" u="none" cap="none" strike="noStrike">
              <a:solidFill>
                <a:srgbClr val="000000"/>
              </a:solidFill>
              <a:latin typeface="Roboto"/>
              <a:ea typeface="Roboto"/>
              <a:cs typeface="Roboto"/>
              <a:sym typeface="Roboto"/>
            </a:endParaRPr>
          </a:p>
          <a:p>
            <a:pPr indent="-330200" lvl="0" marL="457200" marR="0" rtl="0" algn="l">
              <a:lnSpc>
                <a:spcPct val="115000"/>
              </a:lnSpc>
              <a:spcBef>
                <a:spcPts val="0"/>
              </a:spcBef>
              <a:spcAft>
                <a:spcPts val="0"/>
              </a:spcAft>
              <a:buClr>
                <a:srgbClr val="000000"/>
              </a:buClr>
              <a:buSzPts val="1600"/>
              <a:buFont typeface="Roboto"/>
              <a:buChar char="●"/>
            </a:pPr>
            <a:r>
              <a:rPr i="0" lang="en" sz="1600" u="none" cap="none" strike="noStrike">
                <a:solidFill>
                  <a:srgbClr val="000000"/>
                </a:solidFill>
                <a:latin typeface="Roboto"/>
                <a:ea typeface="Roboto"/>
                <a:cs typeface="Roboto"/>
                <a:sym typeface="Roboto"/>
              </a:rPr>
              <a:t>Malware</a:t>
            </a:r>
            <a:endParaRPr i="0" sz="1600" u="none" cap="none" strike="noStrike">
              <a:solidFill>
                <a:srgbClr val="000000"/>
              </a:solidFill>
              <a:latin typeface="Roboto"/>
              <a:ea typeface="Roboto"/>
              <a:cs typeface="Roboto"/>
              <a:sym typeface="Roboto"/>
            </a:endParaRPr>
          </a:p>
          <a:p>
            <a:pPr indent="-330200" lvl="0" marL="457200" marR="0" rtl="0" algn="l">
              <a:lnSpc>
                <a:spcPct val="115000"/>
              </a:lnSpc>
              <a:spcBef>
                <a:spcPts val="0"/>
              </a:spcBef>
              <a:spcAft>
                <a:spcPts val="0"/>
              </a:spcAft>
              <a:buClr>
                <a:srgbClr val="000000"/>
              </a:buClr>
              <a:buSzPts val="1600"/>
              <a:buFont typeface="Roboto"/>
              <a:buChar char="●"/>
            </a:pPr>
            <a:r>
              <a:rPr i="0" lang="en" sz="1600" u="none" cap="none" strike="noStrike">
                <a:solidFill>
                  <a:srgbClr val="000000"/>
                </a:solidFill>
                <a:latin typeface="Roboto"/>
                <a:ea typeface="Roboto"/>
                <a:cs typeface="Roboto"/>
                <a:sym typeface="Roboto"/>
              </a:rPr>
              <a:t>Unsecure WIFI and Websites</a:t>
            </a:r>
            <a:endParaRPr i="0" sz="1600" u="none" cap="none" strike="noStrike">
              <a:solidFill>
                <a:srgbClr val="000000"/>
              </a:solidFill>
              <a:latin typeface="Roboto"/>
              <a:ea typeface="Roboto"/>
              <a:cs typeface="Roboto"/>
              <a:sym typeface="Roboto"/>
            </a:endParaRPr>
          </a:p>
        </p:txBody>
      </p:sp>
      <p:sp>
        <p:nvSpPr>
          <p:cNvPr id="228" name="Google Shape;228;p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How Predators Gain Entry</a:t>
            </a:r>
            <a:endParaRPr b="1">
              <a:solidFill>
                <a:srgbClr val="4384F4"/>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c3cc0e4c8f_0_113"/>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a:ea typeface="Roboto"/>
                <a:cs typeface="Roboto"/>
                <a:sym typeface="Roboto"/>
              </a:rPr>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Predators</a:t>
            </a:r>
            <a:r>
              <a:rPr b="1" lang="en">
                <a:solidFill>
                  <a:srgbClr val="4384F4"/>
                </a:solidFill>
                <a:latin typeface="Roboto"/>
                <a:ea typeface="Roboto"/>
                <a:cs typeface="Roboto"/>
                <a:sym typeface="Roboto"/>
              </a:rPr>
              <a:t>: Social Engineering</a:t>
            </a:r>
            <a:endParaRPr b="1">
              <a:solidFill>
                <a:srgbClr val="4384F4"/>
              </a:solidFill>
              <a:latin typeface="Roboto"/>
              <a:ea typeface="Roboto"/>
              <a:cs typeface="Roboto"/>
              <a:sym typeface="Roboto"/>
            </a:endParaRPr>
          </a:p>
        </p:txBody>
      </p:sp>
      <p:pic>
        <p:nvPicPr>
          <p:cNvPr id="234" name="Google Shape;234;p5"/>
          <p:cNvPicPr preferRelativeResize="0"/>
          <p:nvPr/>
        </p:nvPicPr>
        <p:blipFill rotWithShape="1">
          <a:blip r:embed="rId3">
            <a:alphaModFix/>
          </a:blip>
          <a:srcRect b="0" l="0" r="0" t="0"/>
          <a:stretch/>
        </p:blipFill>
        <p:spPr>
          <a:xfrm>
            <a:off x="1714500" y="1323275"/>
            <a:ext cx="5534100" cy="3354200"/>
          </a:xfrm>
          <a:prstGeom prst="rect">
            <a:avLst/>
          </a:prstGeom>
          <a:noFill/>
          <a:ln>
            <a:noFill/>
          </a:ln>
        </p:spPr>
      </p:pic>
      <p:sp>
        <p:nvSpPr>
          <p:cNvPr id="235" name="Google Shape;235;p5"/>
          <p:cNvSpPr txBox="1"/>
          <p:nvPr/>
        </p:nvSpPr>
        <p:spPr>
          <a:xfrm>
            <a:off x="323925" y="829150"/>
            <a:ext cx="6267600" cy="4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Roboto"/>
                <a:ea typeface="Roboto"/>
                <a:cs typeface="Roboto"/>
                <a:sym typeface="Roboto"/>
              </a:rPr>
              <a:t>A broad range of malicious activities using psychological manipulation to trick users into making security mistakes or giving away sensitive information.  </a:t>
            </a:r>
            <a:endParaRPr i="0" sz="1200" u="none" cap="none" strike="noStrike">
              <a:solidFill>
                <a:srgbClr val="00000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6"/>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Predators</a:t>
            </a:r>
            <a:r>
              <a:rPr b="1" lang="en">
                <a:solidFill>
                  <a:srgbClr val="4384F4"/>
                </a:solidFill>
                <a:latin typeface="Roboto"/>
                <a:ea typeface="Roboto"/>
                <a:cs typeface="Roboto"/>
                <a:sym typeface="Roboto"/>
              </a:rPr>
              <a:t>: Phishing</a:t>
            </a:r>
            <a:endParaRPr b="1">
              <a:solidFill>
                <a:srgbClr val="4384F4"/>
              </a:solidFill>
              <a:latin typeface="Roboto"/>
              <a:ea typeface="Roboto"/>
              <a:cs typeface="Roboto"/>
              <a:sym typeface="Roboto"/>
            </a:endParaRPr>
          </a:p>
        </p:txBody>
      </p:sp>
      <p:sp>
        <p:nvSpPr>
          <p:cNvPr id="241" name="Google Shape;241;p6"/>
          <p:cNvSpPr txBox="1"/>
          <p:nvPr/>
        </p:nvSpPr>
        <p:spPr>
          <a:xfrm>
            <a:off x="409650" y="941850"/>
            <a:ext cx="6497400" cy="6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Roboto"/>
                <a:ea typeface="Roboto"/>
                <a:cs typeface="Roboto"/>
                <a:sym typeface="Roboto"/>
              </a:rPr>
              <a:t>Attacks typically involves cyber criminals impersonating a person or organization and using various tactics to extract information or compel the victim to perform a particular action. </a:t>
            </a:r>
            <a:endParaRPr i="0" sz="1200" u="none" cap="none" strike="noStrike">
              <a:solidFill>
                <a:srgbClr val="000000"/>
              </a:solidFill>
              <a:latin typeface="Roboto"/>
              <a:ea typeface="Roboto"/>
              <a:cs typeface="Roboto"/>
              <a:sym typeface="Roboto"/>
            </a:endParaRPr>
          </a:p>
        </p:txBody>
      </p:sp>
      <p:pic>
        <p:nvPicPr>
          <p:cNvPr id="242" name="Google Shape;242;p6"/>
          <p:cNvPicPr preferRelativeResize="0"/>
          <p:nvPr/>
        </p:nvPicPr>
        <p:blipFill rotWithShape="1">
          <a:blip r:embed="rId3">
            <a:alphaModFix/>
          </a:blip>
          <a:srcRect b="0" l="0" r="0" t="0"/>
          <a:stretch/>
        </p:blipFill>
        <p:spPr>
          <a:xfrm>
            <a:off x="190575" y="1857850"/>
            <a:ext cx="2769108" cy="2595487"/>
          </a:xfrm>
          <a:prstGeom prst="rect">
            <a:avLst/>
          </a:prstGeom>
          <a:noFill/>
          <a:ln>
            <a:noFill/>
          </a:ln>
        </p:spPr>
      </p:pic>
      <p:pic>
        <p:nvPicPr>
          <p:cNvPr id="243" name="Google Shape;243;p6"/>
          <p:cNvPicPr preferRelativeResize="0"/>
          <p:nvPr/>
        </p:nvPicPr>
        <p:blipFill rotWithShape="1">
          <a:blip r:embed="rId4">
            <a:alphaModFix/>
          </a:blip>
          <a:srcRect b="0" l="0" r="0" t="0"/>
          <a:stretch/>
        </p:blipFill>
        <p:spPr>
          <a:xfrm>
            <a:off x="3206950" y="1698402"/>
            <a:ext cx="2730174" cy="2754926"/>
          </a:xfrm>
          <a:prstGeom prst="rect">
            <a:avLst/>
          </a:prstGeom>
          <a:noFill/>
          <a:ln>
            <a:noFill/>
          </a:ln>
        </p:spPr>
      </p:pic>
      <p:pic>
        <p:nvPicPr>
          <p:cNvPr id="244" name="Google Shape;244;p6"/>
          <p:cNvPicPr preferRelativeResize="0"/>
          <p:nvPr/>
        </p:nvPicPr>
        <p:blipFill rotWithShape="1">
          <a:blip r:embed="rId5">
            <a:alphaModFix/>
          </a:blip>
          <a:srcRect b="0" l="0" r="0" t="0"/>
          <a:stretch/>
        </p:blipFill>
        <p:spPr>
          <a:xfrm>
            <a:off x="6184400" y="2097900"/>
            <a:ext cx="2769101" cy="2554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7"/>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Predators</a:t>
            </a:r>
            <a:r>
              <a:rPr b="1" lang="en">
                <a:solidFill>
                  <a:srgbClr val="4384F4"/>
                </a:solidFill>
                <a:latin typeface="Roboto"/>
                <a:ea typeface="Roboto"/>
                <a:cs typeface="Roboto"/>
                <a:sym typeface="Roboto"/>
              </a:rPr>
              <a:t>: Smishing</a:t>
            </a:r>
            <a:endParaRPr b="1">
              <a:solidFill>
                <a:srgbClr val="4384F4"/>
              </a:solidFill>
              <a:latin typeface="Roboto"/>
              <a:ea typeface="Roboto"/>
              <a:cs typeface="Roboto"/>
              <a:sym typeface="Roboto"/>
            </a:endParaRPr>
          </a:p>
        </p:txBody>
      </p:sp>
      <p:sp>
        <p:nvSpPr>
          <p:cNvPr id="250" name="Google Shape;250;p7"/>
          <p:cNvSpPr txBox="1"/>
          <p:nvPr/>
        </p:nvSpPr>
        <p:spPr>
          <a:xfrm>
            <a:off x="466800" y="854800"/>
            <a:ext cx="6890400" cy="7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Roboto"/>
                <a:ea typeface="Roboto"/>
                <a:cs typeface="Roboto"/>
                <a:sym typeface="Roboto"/>
              </a:rPr>
              <a:t>Fraudulent practice of sending text messaging purporting to be from reputable companies in order to induce individuals to reveal personal information, such as passwords or credit card numbers.</a:t>
            </a:r>
            <a:endParaRPr i="0" sz="1200" u="none" cap="none" strike="noStrike">
              <a:solidFill>
                <a:srgbClr val="000000"/>
              </a:solidFill>
              <a:latin typeface="Roboto"/>
              <a:ea typeface="Roboto"/>
              <a:cs typeface="Roboto"/>
              <a:sym typeface="Roboto"/>
            </a:endParaRPr>
          </a:p>
        </p:txBody>
      </p:sp>
      <p:pic>
        <p:nvPicPr>
          <p:cNvPr id="251" name="Google Shape;251;p7"/>
          <p:cNvPicPr preferRelativeResize="0"/>
          <p:nvPr/>
        </p:nvPicPr>
        <p:blipFill rotWithShape="1">
          <a:blip r:embed="rId3">
            <a:alphaModFix/>
          </a:blip>
          <a:srcRect b="0" l="0" r="0" t="0"/>
          <a:stretch/>
        </p:blipFill>
        <p:spPr>
          <a:xfrm>
            <a:off x="2178313" y="1564600"/>
            <a:ext cx="4129374" cy="31932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8"/>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b="1" lang="en">
                <a:solidFill>
                  <a:srgbClr val="4384F4"/>
                </a:solidFill>
                <a:latin typeface="Roboto"/>
                <a:ea typeface="Roboto"/>
                <a:cs typeface="Roboto"/>
                <a:sym typeface="Roboto"/>
              </a:rPr>
              <a:t>Predators</a:t>
            </a:r>
            <a:r>
              <a:rPr b="1" lang="en">
                <a:solidFill>
                  <a:srgbClr val="4384F4"/>
                </a:solidFill>
                <a:latin typeface="Roboto"/>
                <a:ea typeface="Roboto"/>
                <a:cs typeface="Roboto"/>
                <a:sym typeface="Roboto"/>
              </a:rPr>
              <a:t>: Vishing</a:t>
            </a:r>
            <a:endParaRPr b="1">
              <a:solidFill>
                <a:srgbClr val="4384F4"/>
              </a:solidFill>
              <a:latin typeface="Roboto"/>
              <a:ea typeface="Roboto"/>
              <a:cs typeface="Roboto"/>
              <a:sym typeface="Roboto"/>
            </a:endParaRPr>
          </a:p>
        </p:txBody>
      </p:sp>
      <p:sp>
        <p:nvSpPr>
          <p:cNvPr id="257" name="Google Shape;257;p8"/>
          <p:cNvSpPr txBox="1"/>
          <p:nvPr/>
        </p:nvSpPr>
        <p:spPr>
          <a:xfrm>
            <a:off x="438225" y="818050"/>
            <a:ext cx="6845400" cy="65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A form of scam that aims to get prospective victims to share personal or financial information over the phone.</a:t>
            </a:r>
            <a:endParaRPr i="0" sz="1400" u="none" cap="none" strike="noStrike">
              <a:solidFill>
                <a:srgbClr val="000000"/>
              </a:solidFill>
              <a:latin typeface="Roboto"/>
              <a:ea typeface="Roboto"/>
              <a:cs typeface="Roboto"/>
              <a:sym typeface="Roboto"/>
            </a:endParaRPr>
          </a:p>
        </p:txBody>
      </p:sp>
      <p:pic>
        <p:nvPicPr>
          <p:cNvPr id="258" name="Google Shape;258;p8"/>
          <p:cNvPicPr preferRelativeResize="0"/>
          <p:nvPr/>
        </p:nvPicPr>
        <p:blipFill rotWithShape="1">
          <a:blip r:embed="rId3">
            <a:alphaModFix/>
          </a:blip>
          <a:srcRect b="0" l="0" r="0" t="0"/>
          <a:stretch/>
        </p:blipFill>
        <p:spPr>
          <a:xfrm>
            <a:off x="2661950" y="1429300"/>
            <a:ext cx="3011590" cy="3361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